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9" name="Shape 8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SOLID, Strong Cohesion, Weak Coupling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Shape 2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SOLID, Strong Cohesion, Weak Coupling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9" name="Shape 2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SOLID, Strong Cohesion, Weak Coupling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5" name="Shape 2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SOLID, Strong Cohesion, Weak Coupling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ofdtekst - niveau één…"/>
          <p:cNvSpPr txBox="1"/>
          <p:nvPr>
            <p:ph type="body" sz="quarter" idx="1"/>
          </p:nvPr>
        </p:nvSpPr>
        <p:spPr>
          <a:xfrm>
            <a:off x="1778000" y="9528175"/>
            <a:ext cx="20828000" cy="1609725"/>
          </a:xfrm>
          <a:prstGeom prst="rect">
            <a:avLst/>
          </a:prstGeom>
        </p:spPr>
        <p:txBody>
          <a:bodyPr anchor="ctr"/>
          <a:lstStyle>
            <a:lvl1pPr>
              <a:defRPr sz="69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  <a:lvl2pPr marL="929550" indent="-438150">
              <a:defRPr sz="69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2pPr>
            <a:lvl3pPr marL="1344318" indent="-492918">
              <a:defRPr sz="69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3pPr>
            <a:lvl4pPr marL="1954735" indent="-563335">
              <a:defRPr sz="69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4pPr>
            <a:lvl5pPr marL="2404735" indent="-563335">
              <a:defRPr sz="69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3" name="Tijdelijke aanduiding voor tekst 2"/>
          <p:cNvSpPr/>
          <p:nvPr>
            <p:ph type="body" sz="quarter" idx="21"/>
          </p:nvPr>
        </p:nvSpPr>
        <p:spPr>
          <a:xfrm>
            <a:off x="1800041" y="2424084"/>
            <a:ext cx="20805776" cy="1031359"/>
          </a:xfrm>
          <a:prstGeom prst="rect">
            <a:avLst/>
          </a:prstGeom>
        </p:spPr>
        <p:txBody>
          <a:bodyPr anchor="b"/>
          <a:lstStyle/>
          <a:p>
            <a:pPr>
              <a:defRPr sz="5200">
                <a:solidFill>
                  <a:srgbClr val="E5085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</a:p>
        </p:txBody>
      </p:sp>
      <p:sp>
        <p:nvSpPr>
          <p:cNvPr id="14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tek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22" name="Hoofdtekst - niveau éé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2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en halv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k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31" name="Hoofdtekst - niveau één…"/>
          <p:cNvSpPr txBox="1"/>
          <p:nvPr>
            <p:ph type="body" sz="half" idx="1"/>
          </p:nvPr>
        </p:nvSpPr>
        <p:spPr>
          <a:xfrm>
            <a:off x="1688592" y="3069576"/>
            <a:ext cx="9537701" cy="9296401"/>
          </a:xfrm>
          <a:prstGeom prst="rect">
            <a:avLst/>
          </a:prstGeom>
        </p:spPr>
        <p:txBody>
          <a:bodyPr/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32" name="Tijdelijke aanduiding voor tekst 2"/>
          <p:cNvSpPr/>
          <p:nvPr/>
        </p:nvSpPr>
        <p:spPr>
          <a:xfrm>
            <a:off x="891921" y="12336122"/>
            <a:ext cx="20805776" cy="1031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lvl="1">
              <a:lnSpc>
                <a:spcPct val="80000"/>
              </a:lnSpc>
              <a:spcBef>
                <a:spcPts val="1000"/>
              </a:spcBef>
              <a:defRPr sz="4200">
                <a:solidFill>
                  <a:srgbClr val="E5085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Prog 6 - CMake</a:t>
            </a:r>
          </a:p>
        </p:txBody>
      </p:sp>
      <p:sp>
        <p:nvSpPr>
          <p:cNvPr id="3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5"/>
          <p:cNvSpPr/>
          <p:nvPr>
            <p:ph type="pic" sz="half" idx="21"/>
          </p:nvPr>
        </p:nvSpPr>
        <p:spPr>
          <a:xfrm>
            <a:off x="13169900" y="3064497"/>
            <a:ext cx="9525000" cy="922324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" name="Titeltek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42" name="Hoofdtekst - niveau één…"/>
          <p:cNvSpPr txBox="1"/>
          <p:nvPr>
            <p:ph type="body" sz="half" idx="1"/>
          </p:nvPr>
        </p:nvSpPr>
        <p:spPr>
          <a:xfrm>
            <a:off x="1689100" y="3064497"/>
            <a:ext cx="9537701" cy="9296401"/>
          </a:xfrm>
          <a:prstGeom prst="rect">
            <a:avLst/>
          </a:prstGeom>
        </p:spPr>
        <p:txBody>
          <a:bodyPr/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pic>
        <p:nvPicPr>
          <p:cNvPr id="4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75551" y="12342376"/>
            <a:ext cx="2092611" cy="10313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ubbe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eltek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52" name="Hoofdtekst - niveau één…"/>
          <p:cNvSpPr txBox="1"/>
          <p:nvPr>
            <p:ph type="body" sz="half" idx="1"/>
          </p:nvPr>
        </p:nvSpPr>
        <p:spPr>
          <a:xfrm>
            <a:off x="1689100" y="4791455"/>
            <a:ext cx="9537701" cy="7569442"/>
          </a:xfrm>
          <a:prstGeom prst="rect">
            <a:avLst/>
          </a:prstGeom>
        </p:spPr>
        <p:txBody>
          <a:bodyPr/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53" name="Tijdelijke aanduiding voor tekst 23"/>
          <p:cNvSpPr/>
          <p:nvPr>
            <p:ph type="body" sz="half" idx="21"/>
          </p:nvPr>
        </p:nvSpPr>
        <p:spPr>
          <a:xfrm>
            <a:off x="13157198" y="4791455"/>
            <a:ext cx="9537702" cy="756943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" name="Tijdelijke aanduiding voor tekst 2"/>
          <p:cNvSpPr/>
          <p:nvPr>
            <p:ph type="body" sz="quarter" idx="22"/>
          </p:nvPr>
        </p:nvSpPr>
        <p:spPr>
          <a:xfrm>
            <a:off x="1676400" y="3154677"/>
            <a:ext cx="9537700" cy="1289307"/>
          </a:xfrm>
          <a:prstGeom prst="rect">
            <a:avLst/>
          </a:prstGeom>
        </p:spPr>
        <p:txBody>
          <a:bodyPr anchor="ctr"/>
          <a:lstStyle/>
          <a:p>
            <a:pPr>
              <a:defRPr b="1" sz="2800"/>
            </a:pPr>
          </a:p>
        </p:txBody>
      </p:sp>
      <p:sp>
        <p:nvSpPr>
          <p:cNvPr id="55" name="Tijdelijke aanduiding voor tekst 2"/>
          <p:cNvSpPr/>
          <p:nvPr>
            <p:ph type="body" sz="quarter" idx="23"/>
          </p:nvPr>
        </p:nvSpPr>
        <p:spPr>
          <a:xfrm>
            <a:off x="13157198" y="3150106"/>
            <a:ext cx="9537701" cy="1289306"/>
          </a:xfrm>
          <a:prstGeom prst="rect">
            <a:avLst/>
          </a:prstGeom>
        </p:spPr>
        <p:txBody>
          <a:bodyPr anchor="ctr"/>
          <a:lstStyle/>
          <a:p>
            <a:pPr>
              <a:defRPr b="1" sz="2800"/>
            </a:pPr>
          </a:p>
        </p:txBody>
      </p:sp>
      <p:pic>
        <p:nvPicPr>
          <p:cNvPr id="5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75551" y="12342376"/>
            <a:ext cx="2092611" cy="1031359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(Zwarte Achtergro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hoek"/>
          <p:cNvSpPr/>
          <p:nvPr/>
        </p:nvSpPr>
        <p:spPr>
          <a:xfrm>
            <a:off x="6756400" y="1088828"/>
            <a:ext cx="10871200" cy="1148417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65" name="Afbeelding 2" descr="Afbeelding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16848" y="760549"/>
            <a:ext cx="633048" cy="528756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iteltekst"/>
          <p:cNvSpPr txBox="1"/>
          <p:nvPr>
            <p:ph type="title"/>
          </p:nvPr>
        </p:nvSpPr>
        <p:spPr>
          <a:xfrm>
            <a:off x="7416848" y="2708721"/>
            <a:ext cx="9550304" cy="829855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67" name="Hoofdtekst - niveau één…"/>
          <p:cNvSpPr txBox="1"/>
          <p:nvPr>
            <p:ph type="body" sz="quarter" idx="1"/>
          </p:nvPr>
        </p:nvSpPr>
        <p:spPr>
          <a:xfrm>
            <a:off x="7416848" y="11256364"/>
            <a:ext cx="9550301" cy="1142900"/>
          </a:xfrm>
          <a:prstGeom prst="rect">
            <a:avLst/>
          </a:prstGeom>
        </p:spPr>
        <p:txBody>
          <a:bodyPr anchor="ctr"/>
          <a:lstStyle>
            <a:lvl1pPr>
              <a:defRPr sz="5200">
                <a:solidFill>
                  <a:srgbClr val="FFFFFF"/>
                </a:solidFill>
              </a:defRPr>
            </a:lvl1pPr>
            <a:lvl2pPr marL="821600" indent="-330200">
              <a:defRPr sz="5200">
                <a:solidFill>
                  <a:srgbClr val="FFFFFF"/>
                </a:solidFill>
              </a:defRPr>
            </a:lvl2pPr>
            <a:lvl3pPr marL="1222874" indent="-371475">
              <a:defRPr sz="5200">
                <a:solidFill>
                  <a:srgbClr val="FFFFFF"/>
                </a:solidFill>
              </a:defRPr>
            </a:lvl3pPr>
            <a:lvl4pPr marL="1815942" indent="-424542">
              <a:defRPr sz="5200">
                <a:solidFill>
                  <a:srgbClr val="FFFFFF"/>
                </a:solidFill>
              </a:defRPr>
            </a:lvl4pPr>
            <a:lvl5pPr marL="2265942" indent="-424542">
              <a:defRPr sz="5200">
                <a:solidFill>
                  <a:srgbClr val="FFFFFF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pic>
        <p:nvPicPr>
          <p:cNvPr id="68" name="Afbeelding 3" descr="Afbeelding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13394" y="12431076"/>
            <a:ext cx="3127287" cy="1354999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D5FhM3ZXoAMfgI-.jpg_large.jpeg" descr="D5FhM3ZXoAMfgI-.jpg_large.jpeg"/>
          <p:cNvPicPr>
            <a:picLocks noChangeAspect="1"/>
          </p:cNvPicPr>
          <p:nvPr/>
        </p:nvPicPr>
        <p:blipFill>
          <a:blip r:embed="rId2">
            <a:extLst/>
          </a:blip>
          <a:srcRect l="0" t="4916" r="0" b="32757"/>
          <a:stretch>
            <a:fillRect/>
          </a:stretch>
        </p:blipFill>
        <p:spPr>
          <a:xfrm>
            <a:off x="0" y="3391197"/>
            <a:ext cx="24384000" cy="5728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Afbeelding 3" descr="Afbeelding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13394" y="12431076"/>
            <a:ext cx="3127287" cy="1354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Afbeelding 2" descr="Afbeelding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84454" y="2107775"/>
            <a:ext cx="11271116" cy="7162250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Hoofdtekst - niveau één…"/>
          <p:cNvSpPr txBox="1"/>
          <p:nvPr>
            <p:ph type="body" sz="quarter" idx="1"/>
          </p:nvPr>
        </p:nvSpPr>
        <p:spPr>
          <a:xfrm>
            <a:off x="1778000" y="9528175"/>
            <a:ext cx="20828000" cy="1609725"/>
          </a:xfrm>
          <a:prstGeom prst="rect">
            <a:avLst/>
          </a:prstGeom>
        </p:spPr>
        <p:txBody>
          <a:bodyPr anchor="ctr"/>
          <a:lstStyle>
            <a:lvl1pPr>
              <a:defRPr sz="69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  <a:lvl2pPr marL="929550" indent="-438150">
              <a:defRPr sz="69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2pPr>
            <a:lvl3pPr marL="1344318" indent="-492918">
              <a:defRPr sz="69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3pPr>
            <a:lvl4pPr marL="1954735" indent="-563335">
              <a:defRPr sz="69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4pPr>
            <a:lvl5pPr marL="2404735" indent="-563335">
              <a:defRPr sz="69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80" name="Tijdelijke aanduiding voor tekst 2"/>
          <p:cNvSpPr/>
          <p:nvPr>
            <p:ph type="body" sz="quarter" idx="21"/>
          </p:nvPr>
        </p:nvSpPr>
        <p:spPr>
          <a:xfrm>
            <a:off x="1800041" y="2424084"/>
            <a:ext cx="20805776" cy="1031359"/>
          </a:xfrm>
          <a:prstGeom prst="rect">
            <a:avLst/>
          </a:prstGeom>
        </p:spPr>
        <p:txBody>
          <a:bodyPr anchor="b"/>
          <a:lstStyle/>
          <a:p>
            <a:pPr>
              <a:defRPr sz="5200">
                <a:solidFill>
                  <a:srgbClr val="E5085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</a:p>
        </p:txBody>
      </p:sp>
      <p:sp>
        <p:nvSpPr>
          <p:cNvPr id="81" name="Text Placeholder 3"/>
          <p:cNvSpPr/>
          <p:nvPr>
            <p:ph type="body" sz="half" idx="22"/>
          </p:nvPr>
        </p:nvSpPr>
        <p:spPr>
          <a:xfrm>
            <a:off x="1800225" y="3894137"/>
            <a:ext cx="20828000" cy="5199063"/>
          </a:xfrm>
          <a:prstGeom prst="rect">
            <a:avLst/>
          </a:prstGeom>
        </p:spPr>
        <p:txBody>
          <a:bodyPr/>
          <a:lstStyle/>
          <a:p>
            <a:pPr indent="131399">
              <a:defRPr b="1" sz="139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</a:p>
        </p:txBody>
      </p:sp>
      <p:sp>
        <p:nvSpPr>
          <p:cNvPr id="82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kst"/>
          <p:cNvSpPr txBox="1"/>
          <p:nvPr>
            <p:ph type="title"/>
          </p:nvPr>
        </p:nvSpPr>
        <p:spPr>
          <a:xfrm>
            <a:off x="1676400" y="730253"/>
            <a:ext cx="21031200" cy="206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sp>
        <p:nvSpPr>
          <p:cNvPr id="3" name="Hoofdtekst - niveau één…"/>
          <p:cNvSpPr txBox="1"/>
          <p:nvPr>
            <p:ph type="body" idx="1"/>
          </p:nvPr>
        </p:nvSpPr>
        <p:spPr>
          <a:xfrm>
            <a:off x="1688592" y="3069576"/>
            <a:ext cx="21031201" cy="929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pic>
        <p:nvPicPr>
          <p:cNvPr id="4" name="Afbeelding 3" descr="Afbeelding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13394" y="12431076"/>
            <a:ext cx="3127287" cy="135499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Dianumm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900" u="none">
          <a:solidFill>
            <a:srgbClr val="E50856"/>
          </a:solidFill>
          <a:uFillTx/>
          <a:latin typeface="Avenir Next Condensed Regular"/>
          <a:ea typeface="Avenir Next Condensed Regular"/>
          <a:cs typeface="Avenir Next Condensed Regular"/>
          <a:sym typeface="Avenir Next Condensed Regular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900" u="none">
          <a:solidFill>
            <a:srgbClr val="E50856"/>
          </a:solidFill>
          <a:uFillTx/>
          <a:latin typeface="Avenir Next Condensed Regular"/>
          <a:ea typeface="Avenir Next Condensed Regular"/>
          <a:cs typeface="Avenir Next Condensed Regular"/>
          <a:sym typeface="Avenir Next Condensed Regular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900" u="none">
          <a:solidFill>
            <a:srgbClr val="E50856"/>
          </a:solidFill>
          <a:uFillTx/>
          <a:latin typeface="Avenir Next Condensed Regular"/>
          <a:ea typeface="Avenir Next Condensed Regular"/>
          <a:cs typeface="Avenir Next Condensed Regular"/>
          <a:sym typeface="Avenir Next Condensed Regular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900" u="none">
          <a:solidFill>
            <a:srgbClr val="E50856"/>
          </a:solidFill>
          <a:uFillTx/>
          <a:latin typeface="Avenir Next Condensed Regular"/>
          <a:ea typeface="Avenir Next Condensed Regular"/>
          <a:cs typeface="Avenir Next Condensed Regular"/>
          <a:sym typeface="Avenir Next Condensed Regular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900" u="none">
          <a:solidFill>
            <a:srgbClr val="E50856"/>
          </a:solidFill>
          <a:uFillTx/>
          <a:latin typeface="Avenir Next Condensed Regular"/>
          <a:ea typeface="Avenir Next Condensed Regular"/>
          <a:cs typeface="Avenir Next Condensed Regular"/>
          <a:sym typeface="Avenir Next Condensed Regular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900" u="none">
          <a:solidFill>
            <a:srgbClr val="E50856"/>
          </a:solidFill>
          <a:uFillTx/>
          <a:latin typeface="Avenir Next Condensed Regular"/>
          <a:ea typeface="Avenir Next Condensed Regular"/>
          <a:cs typeface="Avenir Next Condensed Regular"/>
          <a:sym typeface="Avenir Next Condensed Regular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900" u="none">
          <a:solidFill>
            <a:srgbClr val="E50856"/>
          </a:solidFill>
          <a:uFillTx/>
          <a:latin typeface="Avenir Next Condensed Regular"/>
          <a:ea typeface="Avenir Next Condensed Regular"/>
          <a:cs typeface="Avenir Next Condensed Regular"/>
          <a:sym typeface="Avenir Next Condensed Regular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900" u="none">
          <a:solidFill>
            <a:srgbClr val="E50856"/>
          </a:solidFill>
          <a:uFillTx/>
          <a:latin typeface="Avenir Next Condensed Regular"/>
          <a:ea typeface="Avenir Next Condensed Regular"/>
          <a:cs typeface="Avenir Next Condensed Regular"/>
          <a:sym typeface="Avenir Next Condensed Regular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900" u="none">
          <a:solidFill>
            <a:srgbClr val="E50856"/>
          </a:solidFill>
          <a:uFillTx/>
          <a:latin typeface="Avenir Next Condensed Regular"/>
          <a:ea typeface="Avenir Next Condensed Regular"/>
          <a:cs typeface="Avenir Next Condensed Regular"/>
          <a:sym typeface="Avenir Next Condensed Regular"/>
        </a:defRPr>
      </a:lvl9pPr>
    </p:titleStyle>
    <p:bodyStyle>
      <a:lvl1pPr marL="0" marR="0" indent="0" algn="l" defTabSz="914400" rtl="0" latinLnBrk="0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32699" marR="0" indent="-241300" algn="l" defTabSz="914400" rtl="0" latinLnBrk="0">
        <a:lnSpc>
          <a:spcPct val="8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122862" marR="0" indent="-271462" algn="l" defTabSz="914400" rtl="0" latinLnBrk="0">
        <a:lnSpc>
          <a:spcPct val="8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01642" marR="0" indent="-310242" algn="l" defTabSz="914400" rtl="0" latinLnBrk="0">
        <a:lnSpc>
          <a:spcPct val="8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51642" marR="0" indent="-310242" algn="l" defTabSz="914400" rtl="0" latinLnBrk="0">
        <a:lnSpc>
          <a:spcPct val="8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768600" marR="0" indent="-482600" algn="l" defTabSz="914400" rtl="0" latinLnBrk="0">
        <a:lnSpc>
          <a:spcPct val="8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225800" marR="0" indent="-482600" algn="l" defTabSz="914400" rtl="0" latinLnBrk="0">
        <a:lnSpc>
          <a:spcPct val="8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683000" marR="0" indent="-482600" algn="l" defTabSz="914400" rtl="0" latinLnBrk="0">
        <a:lnSpc>
          <a:spcPct val="8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140200" marR="0" indent="-482600" algn="l" defTabSz="914400" rtl="0" latinLnBrk="0">
        <a:lnSpc>
          <a:spcPct val="8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2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2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jdelijke aanduiding voor tekst 1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Workshop on CMake</a:t>
            </a:r>
          </a:p>
        </p:txBody>
      </p:sp>
      <p:sp>
        <p:nvSpPr>
          <p:cNvPr id="92" name="Tijdelijke aanduiding voor tekst 2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1" marL="0" indent="457200">
              <a:buSzTx/>
              <a:buNone/>
              <a:defRPr sz="5200">
                <a:solidFill>
                  <a:srgbClr val="E5085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Programming 6</a:t>
            </a:r>
          </a:p>
        </p:txBody>
      </p:sp>
      <p:sp>
        <p:nvSpPr>
          <p:cNvPr id="93" name="Tijdelijke aanduiding voor tekst 3"/>
          <p:cNvSpPr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indent="131399">
              <a:defRPr b="1" sz="139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</a:p>
        </p:txBody>
      </p:sp>
      <p:sp>
        <p:nvSpPr>
          <p:cNvPr id="94" name="Tijdelijke aanduiding voor tekst 1"/>
          <p:cNvSpPr txBox="1"/>
          <p:nvPr/>
        </p:nvSpPr>
        <p:spPr>
          <a:xfrm>
            <a:off x="1800225" y="11121881"/>
            <a:ext cx="20828000" cy="1609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80000"/>
              </a:lnSpc>
              <a:spcBef>
                <a:spcPts val="1000"/>
              </a:spcBef>
              <a:defRPr sz="30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johan.korten@han.nl </a:t>
            </a:r>
          </a:p>
          <a:p>
            <a:pPr>
              <a:lnSpc>
                <a:spcPct val="80000"/>
              </a:lnSpc>
              <a:spcBef>
                <a:spcPts val="1000"/>
              </a:spcBef>
              <a:defRPr sz="3000"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V1.0 Nov 2025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owards a library - Stepping ston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Towards a library - Stepping stone 3</a:t>
            </a:r>
          </a:p>
        </p:txBody>
      </p:sp>
      <p:sp>
        <p:nvSpPr>
          <p:cNvPr id="143" name="BiggerLibrary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</a:t>
            </a:r>
          </a:p>
        </p:txBody>
      </p:sp>
      <p:pic>
        <p:nvPicPr>
          <p:cNvPr id="144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0869" y="2666798"/>
            <a:ext cx="17620067" cy="9891968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A bigger library - Stepping ston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bigger library - Stepping stone 4</a:t>
            </a:r>
          </a:p>
        </p:txBody>
      </p:sp>
      <p:sp>
        <p:nvSpPr>
          <p:cNvPr id="148" name="BiggerLibraryMake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BiggerLibraryMake</a:t>
            </a:r>
          </a:p>
        </p:txBody>
      </p:sp>
      <p:pic>
        <p:nvPicPr>
          <p:cNvPr id="149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0869" y="2666798"/>
            <a:ext cx="12511279" cy="7023877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g++ main.cpp sht45.cpp i2c.cpp logger.cpp config.cpp filter.cpp -I./include -std=c++17 -Wall -O2 -o sensor_app"/>
          <p:cNvSpPr txBox="1"/>
          <p:nvPr/>
        </p:nvSpPr>
        <p:spPr>
          <a:xfrm>
            <a:off x="2003975" y="11251010"/>
            <a:ext cx="1707836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 g++ main.cpp sht45.cpp i2c.cpp logger.cpp config.cpp filter.cpp -I./include -std=c++17 -Wall -O2 -o sensor_app</a:t>
            </a:r>
          </a:p>
        </p:txBody>
      </p:sp>
      <p:sp>
        <p:nvSpPr>
          <p:cNvPr id="151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Fighting Commandline Nightmares - Stepping ston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Fighting Commandline Nightmares - Stepping stone 5</a:t>
            </a:r>
          </a:p>
        </p:txBody>
      </p:sp>
      <p:sp>
        <p:nvSpPr>
          <p:cNvPr id="154" name="g++ main.cpp sht45.cpp i2c.cpp logger.cpp config.cpp filter.cpp -I./include -std=c++17 -Wall -O2 -o sensor_app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g++ main.cpp sht45.cpp i2c.cpp logger.cpp config.cpp filter.cpp -I./include -std=c++17 -Wall -O2 -o sensor_app</a:t>
            </a:r>
          </a:p>
          <a:p>
            <a:pPr/>
          </a:p>
          <a:p>
            <a:pPr/>
            <a:r>
              <a:t>Alternative: Makefile</a:t>
            </a:r>
          </a:p>
          <a:p>
            <a:pPr/>
          </a:p>
        </p:txBody>
      </p:sp>
      <p:sp>
        <p:nvSpPr>
          <p:cNvPr id="155" name="# Makefile for Sensor Application…"/>
          <p:cNvSpPr txBox="1"/>
          <p:nvPr/>
        </p:nvSpPr>
        <p:spPr>
          <a:xfrm>
            <a:off x="1616167" y="4818910"/>
            <a:ext cx="9614370" cy="8219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# Makefile for Sensor Application</a:t>
            </a:r>
          </a:p>
          <a:p>
            <a:pPr/>
            <a:r>
              <a:t># CMake Workshop - HAN University of Applied Sciences</a:t>
            </a:r>
          </a:p>
          <a:p>
            <a:pPr/>
            <a:r>
              <a:t># Johan Korten - v1.0 2025</a:t>
            </a:r>
          </a:p>
          <a:p>
            <a:pPr/>
          </a:p>
          <a:p>
            <a:pPr/>
            <a:r>
              <a:t># Compiler and flags</a:t>
            </a:r>
          </a:p>
          <a:p>
            <a:pPr/>
            <a:r>
              <a:t>CXX = g++</a:t>
            </a:r>
          </a:p>
          <a:p>
            <a:pPr/>
            <a:r>
              <a:t>CXXFLAGS = -std=c++17 -Wall -Wextra -O2 -I./include</a:t>
            </a:r>
          </a:p>
          <a:p>
            <a:pPr/>
            <a:r>
              <a:t>LDFLAGS =</a:t>
            </a:r>
          </a:p>
          <a:p>
            <a:pPr/>
          </a:p>
          <a:p>
            <a:pPr/>
            <a:r>
              <a:t># Target executable</a:t>
            </a:r>
          </a:p>
          <a:p>
            <a:pPr/>
            <a:r>
              <a:t>TARGET = sensor_app</a:t>
            </a:r>
          </a:p>
          <a:p>
            <a:pPr/>
          </a:p>
          <a:p>
            <a:pPr/>
            <a:r>
              <a:t># Source files</a:t>
            </a:r>
          </a:p>
          <a:p>
            <a:pPr/>
            <a:r>
              <a:t>SOURCES = main.cpp sht45.cpp i2c.cpp logger.cpp config.cpp filter.cpp</a:t>
            </a:r>
          </a:p>
          <a:p>
            <a:pPr/>
          </a:p>
          <a:p>
            <a:pPr/>
            <a:r>
              <a:t># Object files (replace .cpp with .o)</a:t>
            </a:r>
          </a:p>
          <a:p>
            <a:pPr/>
            <a:r>
              <a:t>OBJECTS = main.o sht45.o i2c.o logger.o config.o filter.o</a:t>
            </a:r>
          </a:p>
          <a:p>
            <a:pPr/>
          </a:p>
          <a:p>
            <a:pPr/>
            <a:r>
              <a:t># Header files (for dependency tracking)</a:t>
            </a:r>
          </a:p>
          <a:p>
            <a:pPr/>
            <a:r>
              <a:t>HEADERS = include/sht45.hpp include/i2c.hpp include/logger.hpp include/config.hpp include/filter.hpp</a:t>
            </a:r>
          </a:p>
          <a:p>
            <a:pPr/>
          </a:p>
          <a:p>
            <a:pPr/>
            <a:r>
              <a:t># Default target</a:t>
            </a:r>
          </a:p>
          <a:p>
            <a:pPr/>
            <a:r>
              <a:t>all: $(TARGET)</a:t>
            </a:r>
          </a:p>
          <a:p>
            <a:pPr/>
          </a:p>
          <a:p>
            <a:pPr/>
            <a:r>
              <a:t># Link object files to create executable</a:t>
            </a:r>
          </a:p>
          <a:p>
            <a:pPr/>
            <a:r>
              <a:t>$(TARGET): $(OBJECTS)</a:t>
            </a:r>
          </a:p>
          <a:p>
            <a:pPr/>
            <a:r>
              <a:t>	$(CXX) $(OBJECTS) $(LDFLAGS) -o $(TARGET)</a:t>
            </a:r>
          </a:p>
          <a:p>
            <a:pPr/>
            <a:r>
              <a:t>	@echo "Build complete: $(TARGET)"</a:t>
            </a:r>
          </a:p>
        </p:txBody>
      </p:sp>
      <p:sp>
        <p:nvSpPr>
          <p:cNvPr id="156" name="# Compile main.cpp…"/>
          <p:cNvSpPr txBox="1"/>
          <p:nvPr/>
        </p:nvSpPr>
        <p:spPr>
          <a:xfrm>
            <a:off x="12212626" y="4722302"/>
            <a:ext cx="4107097" cy="7051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</a:p>
          <a:p>
            <a:pPr/>
            <a:r>
              <a:t># Compile main.cpp</a:t>
            </a:r>
          </a:p>
          <a:p>
            <a:pPr/>
            <a:r>
              <a:t>main.o: main.cpp $(HEADERS)</a:t>
            </a:r>
          </a:p>
          <a:p>
            <a:pPr/>
            <a:r>
              <a:t>	$(CXX) $(CXXFLAGS) -c main.cpp</a:t>
            </a:r>
          </a:p>
          <a:p>
            <a:pPr/>
          </a:p>
          <a:p>
            <a:pPr/>
            <a:r>
              <a:t># Compile sht45.cpp</a:t>
            </a:r>
          </a:p>
          <a:p>
            <a:pPr/>
            <a:r>
              <a:t>sht45.o: sht45.cpp include/sht45.hpp</a:t>
            </a:r>
          </a:p>
          <a:p>
            <a:pPr/>
            <a:r>
              <a:t>	$(CXX) $(CXXFLAGS) -c sht45.cpp</a:t>
            </a:r>
          </a:p>
          <a:p>
            <a:pPr/>
          </a:p>
          <a:p>
            <a:pPr/>
            <a:r>
              <a:t># Compile i2c.cpp</a:t>
            </a:r>
          </a:p>
          <a:p>
            <a:pPr/>
            <a:r>
              <a:t>i2c.o: i2c.cpp include/i2c.hpp</a:t>
            </a:r>
          </a:p>
          <a:p>
            <a:pPr/>
            <a:r>
              <a:t>	$(CXX) $(CXXFLAGS) -c i2c.cpp</a:t>
            </a:r>
          </a:p>
          <a:p>
            <a:pPr/>
          </a:p>
          <a:p>
            <a:pPr/>
            <a:r>
              <a:t># Compile logger.cpp</a:t>
            </a:r>
          </a:p>
          <a:p>
            <a:pPr/>
            <a:r>
              <a:t>logger.o: logger.cpp include/logger.hpp</a:t>
            </a:r>
          </a:p>
          <a:p>
            <a:pPr/>
            <a:r>
              <a:t>	$(CXX) $(CXXFLAGS) -c logger.cpp</a:t>
            </a:r>
          </a:p>
          <a:p>
            <a:pPr/>
          </a:p>
          <a:p>
            <a:pPr/>
            <a:r>
              <a:t># Compile config.cpp</a:t>
            </a:r>
          </a:p>
          <a:p>
            <a:pPr/>
            <a:r>
              <a:t>config.o: config.cpp include/config.hpp</a:t>
            </a:r>
          </a:p>
          <a:p>
            <a:pPr/>
            <a:r>
              <a:t>	$(CXX) $(CXXFLAGS) -c config.cpp</a:t>
            </a:r>
          </a:p>
          <a:p>
            <a:pPr/>
          </a:p>
          <a:p>
            <a:pPr/>
            <a:r>
              <a:t># Compile filter.cpp</a:t>
            </a:r>
          </a:p>
          <a:p>
            <a:pPr/>
            <a:r>
              <a:t>filter.o: filter.cpp include/filter.hpp</a:t>
            </a:r>
          </a:p>
          <a:p>
            <a:pPr/>
            <a:r>
              <a:t>	$(CXX) $(CXXFLAGS) -c filter.cpp</a:t>
            </a:r>
          </a:p>
        </p:txBody>
      </p:sp>
      <p:sp>
        <p:nvSpPr>
          <p:cNvPr id="157" name="# Clean build artifacts…"/>
          <p:cNvSpPr txBox="1"/>
          <p:nvPr/>
        </p:nvSpPr>
        <p:spPr>
          <a:xfrm>
            <a:off x="17735818" y="4868352"/>
            <a:ext cx="5488631" cy="6759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# Clean build artifacts</a:t>
            </a:r>
          </a:p>
          <a:p>
            <a:pPr/>
            <a:r>
              <a:t>clean:</a:t>
            </a:r>
          </a:p>
          <a:p>
            <a:pPr/>
            <a:r>
              <a:t>	rm -f $(OBJECTS) $(TARGET)</a:t>
            </a:r>
          </a:p>
          <a:p>
            <a:pPr/>
            <a:r>
              <a:t>	@echo "Clean complete"</a:t>
            </a:r>
          </a:p>
          <a:p>
            <a:pPr/>
          </a:p>
          <a:p>
            <a:pPr/>
            <a:r>
              <a:t># Rebuild everything from scratch</a:t>
            </a:r>
          </a:p>
          <a:p>
            <a:pPr/>
            <a:r>
              <a:t>rebuild: clean all</a:t>
            </a:r>
          </a:p>
          <a:p>
            <a:pPr/>
          </a:p>
          <a:p>
            <a:pPr/>
            <a:r>
              <a:t># Run the application</a:t>
            </a:r>
          </a:p>
          <a:p>
            <a:pPr/>
            <a:r>
              <a:t>run: $(TARGET)</a:t>
            </a:r>
          </a:p>
          <a:p>
            <a:pPr/>
            <a:r>
              <a:t>	./$(TARGET)</a:t>
            </a:r>
          </a:p>
          <a:p>
            <a:pPr/>
          </a:p>
          <a:p>
            <a:pPr/>
            <a:r>
              <a:t># Show help</a:t>
            </a:r>
          </a:p>
          <a:p>
            <a:pPr/>
            <a:r>
              <a:t>help:</a:t>
            </a:r>
          </a:p>
          <a:p>
            <a:pPr/>
            <a:r>
              <a:t>	@echo "Available targets:"</a:t>
            </a:r>
          </a:p>
          <a:p>
            <a:pPr/>
            <a:r>
              <a:t>	@echo "  all     - Build the application (default)"</a:t>
            </a:r>
          </a:p>
          <a:p>
            <a:pPr/>
            <a:r>
              <a:t>	@echo "  clean   - Remove all build artifacts"</a:t>
            </a:r>
          </a:p>
          <a:p>
            <a:pPr/>
            <a:r>
              <a:t>	@echo "  rebuild - Clean and build from scratch"</a:t>
            </a:r>
          </a:p>
          <a:p>
            <a:pPr/>
            <a:r>
              <a:t>	@echo "  run     - Build and run the application"</a:t>
            </a:r>
          </a:p>
          <a:p>
            <a:pPr/>
            <a:r>
              <a:t>	@echo "  help    - Show this help message"</a:t>
            </a:r>
          </a:p>
          <a:p>
            <a:pPr/>
          </a:p>
          <a:p>
            <a:pPr/>
            <a:r>
              <a:t>.PHONY: all clean rebuild run help</a:t>
            </a:r>
          </a:p>
        </p:txBody>
      </p:sp>
      <p:sp>
        <p:nvSpPr>
          <p:cNvPr id="158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Fighting Commandline Nightmares - Stepping ston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Fighting Commandline Nightmares - Stepping stone 5</a:t>
            </a:r>
          </a:p>
        </p:txBody>
      </p:sp>
      <p:sp>
        <p:nvSpPr>
          <p:cNvPr id="161" name="BiggerLibraryMake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BiggerLibraryMake</a:t>
            </a:r>
          </a:p>
        </p:txBody>
      </p:sp>
      <p:pic>
        <p:nvPicPr>
          <p:cNvPr id="162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0869" y="2666798"/>
            <a:ext cx="12511279" cy="7023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4594" y="10947956"/>
            <a:ext cx="87376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geplakte-film.png" descr="geplakte-fil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82719" y="2697180"/>
            <a:ext cx="7023101" cy="267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geplakte-film.png" descr="geplakte-fil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882719" y="5804086"/>
            <a:ext cx="7023101" cy="7493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he problem of makefi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problem of makefiles</a:t>
            </a:r>
          </a:p>
        </p:txBody>
      </p:sp>
      <p:sp>
        <p:nvSpPr>
          <p:cNvPr id="169" name="‘Makefile hell’: 200+ lines for a simple project…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‘Makefile hell’: 200+ lines for a simple project</a:t>
            </a:r>
          </a:p>
          <a:p>
            <a:pPr>
              <a:lnSpc>
                <a:spcPct val="120000"/>
              </a:lnSpc>
            </a:pPr>
            <a:r>
              <a:t>IDE lock-in: Can't share code between STM32CubeIDE / VS Code / CLion / whatever.</a:t>
            </a:r>
          </a:p>
        </p:txBody>
      </p:sp>
      <p:sp>
        <p:nvSpPr>
          <p:cNvPr id="170" name="SimpleProject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SimpleProject</a:t>
            </a:r>
          </a:p>
        </p:txBody>
      </p:sp>
      <p:sp>
        <p:nvSpPr>
          <p:cNvPr id="171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ighting Commandline Nightmares - Stepping ston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Fighting Commandline Nightmares - Stepping stone 5</a:t>
            </a:r>
          </a:p>
        </p:txBody>
      </p:sp>
      <p:sp>
        <p:nvSpPr>
          <p:cNvPr id="176" name="From the cli nightmare to the make nightmare……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From the cli nightmare to the make nightmare…</a:t>
            </a: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Pro’s:</a:t>
            </a: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  1. Incremental compilation - Only recompiles changed files</a:t>
            </a: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  2. Dependency tracking - Recompiles when headers change</a:t>
            </a: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  3. Clean separation - Variables for compiler, flags, sources</a:t>
            </a: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  4. Helper targets - clean, rebuild, run, help</a:t>
            </a: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  5. Standard conventions - Uses CXX, CXXFLAGS, etc.</a:t>
            </a: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Con’s:</a:t>
            </a: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  1. Manual listing - Every .cpp and .o file must be listed</a:t>
            </a: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  2. Repetitive rules - 6 nearly identical compilation rules</a:t>
            </a: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  3. Manual dependency tracking - Have to specify which .cpp depends on which .hpp</a:t>
            </a: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  4. Platform-specific - Won't work on Windows without changes</a:t>
            </a: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  5. Hard-coded compiler - g++ might not be available everywhere</a:t>
            </a:r>
          </a:p>
          <a:p>
            <a:pPr defTabSz="676655">
              <a:lnSpc>
                <a:spcPct val="120000"/>
              </a:lnSpc>
              <a:spcBef>
                <a:spcPts val="700"/>
              </a:spcBef>
              <a:defRPr sz="2812"/>
            </a:pPr>
            <a:r>
              <a:t>  6. Tedious maintenance - Add new file = edit 3+ places in Makefile</a:t>
            </a:r>
          </a:p>
        </p:txBody>
      </p:sp>
      <p:sp>
        <p:nvSpPr>
          <p:cNvPr id="177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owards a library - Stepping stone 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Towards a library - Stepping stone 6</a:t>
            </a:r>
          </a:p>
        </p:txBody>
      </p:sp>
      <p:pic>
        <p:nvPicPr>
          <p:cNvPr id="180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9434" y="2675594"/>
            <a:ext cx="16925881" cy="987437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BiggerLibraryCMake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</a:t>
            </a:r>
          </a:p>
        </p:txBody>
      </p:sp>
      <p:pic>
        <p:nvPicPr>
          <p:cNvPr id="182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78519" y="2705633"/>
            <a:ext cx="4305301" cy="11557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owards a library - Stepping stone 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Towards a library - Stepping stone 6</a:t>
            </a:r>
          </a:p>
        </p:txBody>
      </p:sp>
      <p:sp>
        <p:nvSpPr>
          <p:cNvPr id="186" name="BiggerLibraryCMake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</a:t>
            </a:r>
          </a:p>
        </p:txBody>
      </p:sp>
      <p:pic>
        <p:nvPicPr>
          <p:cNvPr id="187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78519" y="2705633"/>
            <a:ext cx="4305301" cy="115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Makefile 1/5 1..17"/>
          <p:cNvSpPr txBox="1"/>
          <p:nvPr/>
        </p:nvSpPr>
        <p:spPr>
          <a:xfrm>
            <a:off x="1676400" y="9513379"/>
            <a:ext cx="21031200" cy="206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6900">
                <a:solidFill>
                  <a:srgbClr val="E5085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</a:lstStyle>
          <a:p>
            <a:pPr/>
            <a:r>
              <a:t>Makefile 1/5 1..17</a:t>
            </a:r>
          </a:p>
        </p:txBody>
      </p:sp>
      <p:sp>
        <p:nvSpPr>
          <p:cNvPr id="190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owards a library - Stepping stone 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Towards a library - Stepping stone 6</a:t>
            </a:r>
          </a:p>
        </p:txBody>
      </p:sp>
      <p:sp>
        <p:nvSpPr>
          <p:cNvPr id="193" name="BiggerLibraryCMake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</a:t>
            </a:r>
          </a:p>
        </p:txBody>
      </p:sp>
      <p:pic>
        <p:nvPicPr>
          <p:cNvPr id="194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78519" y="2705633"/>
            <a:ext cx="4305301" cy="115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geplakte-film.png" descr="geplakte-fil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Makefile 2/5 18..33"/>
          <p:cNvSpPr txBox="1"/>
          <p:nvPr/>
        </p:nvSpPr>
        <p:spPr>
          <a:xfrm>
            <a:off x="1676400" y="9513379"/>
            <a:ext cx="21031200" cy="206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6900">
                <a:solidFill>
                  <a:srgbClr val="E5085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</a:lstStyle>
          <a:p>
            <a:pPr/>
            <a:r>
              <a:t>Makefile 2/5 18..33</a:t>
            </a:r>
          </a:p>
        </p:txBody>
      </p:sp>
      <p:sp>
        <p:nvSpPr>
          <p:cNvPr id="198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owards a library - Stepping stone 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Towards a library - Stepping stone 6</a:t>
            </a:r>
          </a:p>
        </p:txBody>
      </p:sp>
      <p:sp>
        <p:nvSpPr>
          <p:cNvPr id="201" name="BiggerLibraryCMake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</a:t>
            </a:r>
          </a:p>
        </p:txBody>
      </p:sp>
      <p:pic>
        <p:nvPicPr>
          <p:cNvPr id="202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78519" y="2705633"/>
            <a:ext cx="4305301" cy="115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geplakte-film.png" descr="geplakte-fil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geplakte-film.png" descr="geplakte-fil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Makefile 3/5 34..49"/>
          <p:cNvSpPr txBox="1"/>
          <p:nvPr/>
        </p:nvSpPr>
        <p:spPr>
          <a:xfrm>
            <a:off x="1676400" y="9513379"/>
            <a:ext cx="21031200" cy="206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6900">
                <a:solidFill>
                  <a:srgbClr val="E5085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</a:lstStyle>
          <a:p>
            <a:pPr/>
            <a:r>
              <a:t>Makefile 3/5 34..49</a:t>
            </a:r>
          </a:p>
        </p:txBody>
      </p:sp>
      <p:sp>
        <p:nvSpPr>
          <p:cNvPr id="207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Workshop Topics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Workshop Topics overview</a:t>
            </a:r>
          </a:p>
        </p:txBody>
      </p:sp>
      <p:sp>
        <p:nvSpPr>
          <p:cNvPr id="97" name="Clean code (beyond SOLID)…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Clean code (beyond SOLID)</a:t>
            </a:r>
          </a:p>
          <a:p>
            <a:pPr>
              <a:lnSpc>
                <a:spcPct val="120000"/>
              </a:lnSpc>
              <a:defRPr b="1"/>
            </a:pPr>
            <a:r>
              <a:t>CMake</a:t>
            </a:r>
          </a:p>
          <a:p>
            <a:pPr>
              <a:lnSpc>
                <a:spcPct val="120000"/>
              </a:lnSpc>
            </a:pPr>
            <a:r>
              <a:t>Unit testing</a:t>
            </a:r>
          </a:p>
          <a:p>
            <a:pPr>
              <a:lnSpc>
                <a:spcPct val="120000"/>
              </a:lnSpc>
            </a:pPr>
            <a:r>
              <a:t>Commentaar</a:t>
            </a:r>
          </a:p>
          <a:p>
            <a:pPr>
              <a:lnSpc>
                <a:spcPct val="120000"/>
              </a:lnSpc>
            </a:pPr>
            <a:r>
              <a:t>Patterns (Clean architecture)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owards a library - Stepping stone 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Towards a library - Stepping stone 6</a:t>
            </a:r>
          </a:p>
        </p:txBody>
      </p:sp>
      <p:sp>
        <p:nvSpPr>
          <p:cNvPr id="210" name="BiggerLibraryCMake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</a:t>
            </a:r>
          </a:p>
        </p:txBody>
      </p:sp>
      <p:pic>
        <p:nvPicPr>
          <p:cNvPr id="211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78519" y="2705633"/>
            <a:ext cx="4305301" cy="115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geplakte-film.png" descr="geplakte-fil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geplakte-film.png" descr="geplakte-fil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geplakte-film.png" descr="geplakte-fil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Makefile 4/5 47..64"/>
          <p:cNvSpPr txBox="1"/>
          <p:nvPr/>
        </p:nvSpPr>
        <p:spPr>
          <a:xfrm>
            <a:off x="1676400" y="9513379"/>
            <a:ext cx="21031200" cy="206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6900">
                <a:solidFill>
                  <a:srgbClr val="E5085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</a:lstStyle>
          <a:p>
            <a:pPr/>
            <a:r>
              <a:t>Makefile 4/5 47..64</a:t>
            </a:r>
          </a:p>
        </p:txBody>
      </p:sp>
      <p:sp>
        <p:nvSpPr>
          <p:cNvPr id="217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owards a library - Stepping stone 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Towards a library - Stepping stone 6</a:t>
            </a:r>
          </a:p>
        </p:txBody>
      </p:sp>
      <p:sp>
        <p:nvSpPr>
          <p:cNvPr id="220" name="BiggerLibraryCMake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</a:t>
            </a:r>
          </a:p>
        </p:txBody>
      </p:sp>
      <p:pic>
        <p:nvPicPr>
          <p:cNvPr id="221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78519" y="2705633"/>
            <a:ext cx="4305301" cy="115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geplakte-film.png" descr="geplakte-fil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geplakte-film.png" descr="geplakte-fil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geplakte-film.png" descr="geplakte-fil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geplakte-film.png" descr="geplakte-fil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Makefile 5/5 47..64"/>
          <p:cNvSpPr txBox="1"/>
          <p:nvPr/>
        </p:nvSpPr>
        <p:spPr>
          <a:xfrm>
            <a:off x="1676400" y="9513379"/>
            <a:ext cx="21031200" cy="206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6900">
                <a:solidFill>
                  <a:srgbClr val="E5085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</a:lstStyle>
          <a:p>
            <a:pPr/>
            <a:r>
              <a:t>Makefile 5/5 47..64</a:t>
            </a:r>
          </a:p>
        </p:txBody>
      </p:sp>
      <p:sp>
        <p:nvSpPr>
          <p:cNvPr id="228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owards a library - Stepping stone 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Towards a library - Stepping stone 6</a:t>
            </a:r>
          </a:p>
        </p:txBody>
      </p:sp>
      <p:sp>
        <p:nvSpPr>
          <p:cNvPr id="231" name="BiggerLibraryCMake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</a:t>
            </a:r>
          </a:p>
        </p:txBody>
      </p:sp>
      <p:pic>
        <p:nvPicPr>
          <p:cNvPr id="232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78519" y="2705633"/>
            <a:ext cx="4305301" cy="115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geplakte-film.png" descr="geplakte-fil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geplakte-film.png" descr="geplakte-fil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geplakte-film.png" descr="geplakte-fil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geplakte-film.png" descr="geplakte-fil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geplakte-film.png" descr="geplakte-fil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53969" y="2688301"/>
            <a:ext cx="15430501" cy="6934201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CMakeLists.txt…"/>
          <p:cNvSpPr txBox="1"/>
          <p:nvPr/>
        </p:nvSpPr>
        <p:spPr>
          <a:xfrm>
            <a:off x="19264630" y="9615221"/>
            <a:ext cx="4133080" cy="206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defTabSz="795527">
              <a:lnSpc>
                <a:spcPct val="90000"/>
              </a:lnSpc>
              <a:defRPr sz="6003">
                <a:solidFill>
                  <a:srgbClr val="E5085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CMakeLists.txt </a:t>
            </a:r>
          </a:p>
          <a:p>
            <a:pPr defTabSz="795527">
              <a:lnSpc>
                <a:spcPct val="90000"/>
              </a:lnSpc>
              <a:defRPr sz="6003">
                <a:solidFill>
                  <a:srgbClr val="E5085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1/2 1..17</a:t>
            </a:r>
          </a:p>
        </p:txBody>
      </p:sp>
      <p:sp>
        <p:nvSpPr>
          <p:cNvPr id="240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owards a library - Stepping stone 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Towards a library - Stepping stone 6</a:t>
            </a:r>
          </a:p>
        </p:txBody>
      </p:sp>
      <p:sp>
        <p:nvSpPr>
          <p:cNvPr id="243" name="BiggerLibraryCMake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</a:t>
            </a:r>
          </a:p>
        </p:txBody>
      </p:sp>
      <p:pic>
        <p:nvPicPr>
          <p:cNvPr id="244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78519" y="2705633"/>
            <a:ext cx="4305301" cy="115570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CMakeLists.txt…"/>
          <p:cNvSpPr txBox="1"/>
          <p:nvPr/>
        </p:nvSpPr>
        <p:spPr>
          <a:xfrm>
            <a:off x="19264630" y="9615221"/>
            <a:ext cx="4133080" cy="206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defTabSz="795527">
              <a:lnSpc>
                <a:spcPct val="90000"/>
              </a:lnSpc>
              <a:defRPr sz="6003">
                <a:solidFill>
                  <a:srgbClr val="E5085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CMakeLists.txt </a:t>
            </a:r>
          </a:p>
          <a:p>
            <a:pPr defTabSz="795527">
              <a:lnSpc>
                <a:spcPct val="90000"/>
              </a:lnSpc>
              <a:defRPr sz="6003">
                <a:solidFill>
                  <a:srgbClr val="E5085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2/2 17..37</a:t>
            </a:r>
          </a:p>
        </p:txBody>
      </p:sp>
      <p:pic>
        <p:nvPicPr>
          <p:cNvPr id="246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3969" y="2671347"/>
            <a:ext cx="15430501" cy="9093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Makefile versus CMakeLists.t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Makefile versus CMakeLists.txt </a:t>
            </a:r>
          </a:p>
        </p:txBody>
      </p:sp>
      <p:sp>
        <p:nvSpPr>
          <p:cNvPr id="250" name="1. No manual .o file listing - CMake figures it out…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  1. No manual .o file listing - CMake figures it out</a:t>
            </a:r>
          </a:p>
          <a:p>
            <a:pPr>
              <a:lnSpc>
                <a:spcPct val="120000"/>
              </a:lnSpc>
            </a:pPr>
            <a:r>
              <a:t>  2. No repetitive rules - One add_executable() does it all</a:t>
            </a:r>
          </a:p>
          <a:p>
            <a:pPr>
              <a:lnSpc>
                <a:spcPct val="120000"/>
              </a:lnSpc>
            </a:pPr>
            <a:r>
              <a:t>  3. Automatic dependency tracking - CMake scans headers</a:t>
            </a:r>
          </a:p>
          <a:p>
            <a:pPr>
              <a:lnSpc>
                <a:spcPct val="120000"/>
              </a:lnSpc>
            </a:pPr>
            <a:r>
              <a:t>  4. Cross-platform - Same file works on Windows/Linux/Mac</a:t>
            </a:r>
          </a:p>
          <a:p>
            <a:pPr>
              <a:lnSpc>
                <a:spcPct val="120000"/>
              </a:lnSpc>
            </a:pPr>
            <a:r>
              <a:t>  5. Modern build system - Generates Makefiles, Visual Studio projects, Ninja, etc.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251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Makefile versus CMakeLists.t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Makefile versus CMakeLists.txt </a:t>
            </a:r>
          </a:p>
        </p:txBody>
      </p:sp>
      <p:sp>
        <p:nvSpPr>
          <p:cNvPr id="256" name="# Just list the sources…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# Just list the sources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set(SOURCES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    main.cpp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    sht45.cpp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    i2c.cpp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    logger.cpp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    config.cpp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    filter.cpp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)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# CMake figures out the rest!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add_executable(sensor_app ${SOURCES})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</a:p>
        </p:txBody>
      </p:sp>
      <p:sp>
        <p:nvSpPr>
          <p:cNvPr id="257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Makefile versus CMakeLists.t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Makefile versus CMakeLists.txt </a:t>
            </a:r>
          </a:p>
        </p:txBody>
      </p:sp>
      <p:sp>
        <p:nvSpPr>
          <p:cNvPr id="262" name="# Just list the sources…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# Just list the sources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set(SOURCES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    main.cpp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    sht45.cpp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    i2c.cpp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    logger.cpp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    config.cpp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    filter.cpp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)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# CMake figures out the rest!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  <a:r>
              <a:t>add_executable(sensor_app ${SOURCES})</a:t>
            </a:r>
          </a:p>
          <a:p>
            <a:pPr defTabSz="777240">
              <a:lnSpc>
                <a:spcPct val="120000"/>
              </a:lnSpc>
              <a:spcBef>
                <a:spcPts val="800"/>
              </a:spcBef>
              <a:defRPr sz="3230"/>
            </a:pPr>
          </a:p>
        </p:txBody>
      </p:sp>
      <p:sp>
        <p:nvSpPr>
          <p:cNvPr id="263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Workshop Topics for Tod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Workshop Topics for Today</a:t>
            </a:r>
          </a:p>
        </p:txBody>
      </p:sp>
      <p:sp>
        <p:nvSpPr>
          <p:cNvPr id="268" name="- Overcoming the Build Nightmare…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- Overcoming the Build Nightmare</a:t>
            </a:r>
          </a:p>
          <a:p>
            <a:pPr>
              <a:lnSpc>
                <a:spcPct val="120000"/>
              </a:lnSpc>
              <a:defRPr b="1"/>
            </a:pPr>
            <a:r>
              <a:t>- Cmake ins- and outs</a:t>
            </a:r>
          </a:p>
          <a:p>
            <a:pPr>
              <a:lnSpc>
                <a:spcPct val="120000"/>
              </a:lnSpc>
            </a:pPr>
            <a:r>
              <a:t>- Cmake for Embedded targets</a:t>
            </a:r>
          </a:p>
          <a:p>
            <a:pPr>
              <a:lnSpc>
                <a:spcPct val="120000"/>
              </a:lnSpc>
            </a:pPr>
            <a:r>
              <a:t>- Alternatives to make</a:t>
            </a:r>
          </a:p>
        </p:txBody>
      </p:sp>
      <p:sp>
        <p:nvSpPr>
          <p:cNvPr id="269" name="Up-to-date CMake"/>
          <p:cNvSpPr txBox="1"/>
          <p:nvPr/>
        </p:nvSpPr>
        <p:spPr>
          <a:xfrm>
            <a:off x="19853936" y="1796780"/>
            <a:ext cx="4046946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Up-to-date CMake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owards a library - Stepping stone 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Towards a library - Stepping stone 6</a:t>
            </a:r>
          </a:p>
        </p:txBody>
      </p:sp>
      <p:sp>
        <p:nvSpPr>
          <p:cNvPr id="272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273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Stage 1 - What we currently have</a:t>
            </a:r>
          </a:p>
          <a:p>
            <a:pPr>
              <a:lnSpc>
                <a:spcPct val="120000"/>
              </a:lnSpc>
            </a:pPr>
            <a:r>
              <a:t>Stage 2 - Updated CMake</a:t>
            </a:r>
          </a:p>
          <a:p>
            <a:pPr>
              <a:lnSpc>
                <a:spcPct val="120000"/>
              </a:lnSpc>
            </a:pPr>
            <a:r>
              <a:t>Stage 3 - Separate libraries for reusability</a:t>
            </a:r>
          </a:p>
          <a:p>
            <a:pPr>
              <a:lnSpc>
                <a:spcPct val="120000"/>
              </a:lnSpc>
            </a:pPr>
            <a:r>
              <a:t>Stage 4 - FetchContent for external libraries</a:t>
            </a:r>
          </a:p>
          <a:p>
            <a:pPr>
              <a:lnSpc>
                <a:spcPct val="120000"/>
              </a:lnSpc>
            </a:pPr>
            <a:r>
              <a:t>Stage 5 - How real projects configure CMake</a:t>
            </a:r>
          </a:p>
          <a:p>
            <a:pPr>
              <a:lnSpc>
                <a:spcPct val="120000"/>
              </a:lnSpc>
            </a:pPr>
            <a:r>
              <a:t>Stage 6 - CMake for Embedded Systems targets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274" name="Up-to-date CMake"/>
          <p:cNvSpPr txBox="1"/>
          <p:nvPr/>
        </p:nvSpPr>
        <p:spPr>
          <a:xfrm>
            <a:off x="19853936" y="1796780"/>
            <a:ext cx="4046946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Up-to-date CMake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Make V2 stage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stage2</a:t>
            </a:r>
          </a:p>
        </p:txBody>
      </p:sp>
      <p:sp>
        <p:nvSpPr>
          <p:cNvPr id="277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278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3.20+ to use ‘modern’ features.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Tip: always use “PRIVATE” unless you need</a:t>
            </a:r>
          </a:p>
          <a:p>
            <a:pPr>
              <a:lnSpc>
                <a:spcPct val="120000"/>
              </a:lnSpc>
            </a:pPr>
            <a:r>
              <a:t>INTERFACE or PUBLIC 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279" name="Up-to-date CMake"/>
          <p:cNvSpPr txBox="1"/>
          <p:nvPr/>
        </p:nvSpPr>
        <p:spPr>
          <a:xfrm>
            <a:off x="19853936" y="1796780"/>
            <a:ext cx="4046946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Up-to-date CMake</a:t>
            </a:r>
          </a:p>
        </p:txBody>
      </p:sp>
      <p:pic>
        <p:nvPicPr>
          <p:cNvPr id="280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68480" y="3110228"/>
            <a:ext cx="9900512" cy="8534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0465" y="5938437"/>
            <a:ext cx="11239501" cy="110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Workshop Topics for Tod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Workshop Topics for Today</a:t>
            </a:r>
          </a:p>
        </p:txBody>
      </p:sp>
      <p:sp>
        <p:nvSpPr>
          <p:cNvPr id="100" name="- Overcoming the Build Nightmare…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- Overcoming the Build Nightmare</a:t>
            </a:r>
          </a:p>
          <a:p>
            <a:pPr>
              <a:lnSpc>
                <a:spcPct val="120000"/>
              </a:lnSpc>
            </a:pPr>
            <a:r>
              <a:t>- Cmake ins- and outs</a:t>
            </a:r>
          </a:p>
          <a:p>
            <a:pPr>
              <a:lnSpc>
                <a:spcPct val="120000"/>
              </a:lnSpc>
            </a:pPr>
            <a:r>
              <a:t>- Cmake for Embedded targets</a:t>
            </a:r>
          </a:p>
          <a:p>
            <a:pPr>
              <a:lnSpc>
                <a:spcPct val="120000"/>
              </a:lnSpc>
            </a:pPr>
            <a:r>
              <a:t>- Alternative to Make</a:t>
            </a:r>
          </a:p>
        </p:txBody>
      </p:sp>
      <p:sp>
        <p:nvSpPr>
          <p:cNvPr id="101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Make V2 stage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stage3</a:t>
            </a:r>
          </a:p>
        </p:txBody>
      </p:sp>
      <p:sp>
        <p:nvSpPr>
          <p:cNvPr id="284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285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Using Libraries: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286" name="Up-to-date CMake"/>
          <p:cNvSpPr txBox="1"/>
          <p:nvPr/>
        </p:nvSpPr>
        <p:spPr>
          <a:xfrm>
            <a:off x="19853936" y="1796780"/>
            <a:ext cx="4046946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Up-to-date CMake</a:t>
            </a:r>
          </a:p>
        </p:txBody>
      </p:sp>
      <p:pic>
        <p:nvPicPr>
          <p:cNvPr id="287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5793" y="9332879"/>
            <a:ext cx="9182101" cy="204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2943" y="5626722"/>
            <a:ext cx="9067801" cy="238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geplakte-film.png" descr="geplakte-fil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73115" y="2540114"/>
            <a:ext cx="7756044" cy="9674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Make V2 stage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stage4</a:t>
            </a:r>
          </a:p>
        </p:txBody>
      </p:sp>
      <p:sp>
        <p:nvSpPr>
          <p:cNvPr id="292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293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External Dependencies </a:t>
            </a:r>
            <a:br/>
            <a:r>
              <a:t>(Automatic Dependency Management)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294" name="Up-to-date CMake"/>
          <p:cNvSpPr txBox="1"/>
          <p:nvPr/>
        </p:nvSpPr>
        <p:spPr>
          <a:xfrm>
            <a:off x="19853936" y="1796780"/>
            <a:ext cx="4046946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Up-to-date CMake</a:t>
            </a:r>
          </a:p>
        </p:txBody>
      </p:sp>
      <p:pic>
        <p:nvPicPr>
          <p:cNvPr id="295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8251" y="6250704"/>
            <a:ext cx="7825493" cy="26327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Make V2 stage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stage5</a:t>
            </a:r>
          </a:p>
        </p:txBody>
      </p:sp>
      <p:sp>
        <p:nvSpPr>
          <p:cNvPr id="298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299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More advanced options including conditions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300" name="Up-to-date CMake"/>
          <p:cNvSpPr txBox="1"/>
          <p:nvPr/>
        </p:nvSpPr>
        <p:spPr>
          <a:xfrm>
            <a:off x="19853936" y="1796780"/>
            <a:ext cx="4046946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Up-to-date CMake</a:t>
            </a:r>
          </a:p>
        </p:txBody>
      </p:sp>
      <p:pic>
        <p:nvPicPr>
          <p:cNvPr id="301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3320" y="5582022"/>
            <a:ext cx="9766301" cy="170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3320" y="7347734"/>
            <a:ext cx="9766301" cy="196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Make V2 stage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stage5</a:t>
            </a:r>
          </a:p>
        </p:txBody>
      </p:sp>
      <p:sp>
        <p:nvSpPr>
          <p:cNvPr id="305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306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More advanced options including conditions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307" name="Up-to-date CMake"/>
          <p:cNvSpPr txBox="1"/>
          <p:nvPr/>
        </p:nvSpPr>
        <p:spPr>
          <a:xfrm>
            <a:off x="19853936" y="1796780"/>
            <a:ext cx="4046946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Up-to-date CMake</a:t>
            </a:r>
          </a:p>
        </p:txBody>
      </p:sp>
      <p:pic>
        <p:nvPicPr>
          <p:cNvPr id="308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8850" y="6140450"/>
            <a:ext cx="9766300" cy="143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8850" y="7649256"/>
            <a:ext cx="9766301" cy="369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Make V2 stage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stage5</a:t>
            </a:r>
          </a:p>
        </p:txBody>
      </p:sp>
      <p:sp>
        <p:nvSpPr>
          <p:cNvPr id="312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313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More advanced options including conditions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314" name="Up-to-date CMake"/>
          <p:cNvSpPr txBox="1"/>
          <p:nvPr/>
        </p:nvSpPr>
        <p:spPr>
          <a:xfrm>
            <a:off x="19853936" y="1796780"/>
            <a:ext cx="4046946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Up-to-date CMake</a:t>
            </a:r>
          </a:p>
        </p:txBody>
      </p:sp>
      <p:pic>
        <p:nvPicPr>
          <p:cNvPr id="315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8850" y="5632450"/>
            <a:ext cx="9766300" cy="143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8850" y="7141257"/>
            <a:ext cx="9766300" cy="369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geplakte-film.png" descr="geplakte-fil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08849" y="10910664"/>
            <a:ext cx="9766301" cy="168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Make V2 stage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stage5</a:t>
            </a:r>
          </a:p>
        </p:txBody>
      </p:sp>
      <p:sp>
        <p:nvSpPr>
          <p:cNvPr id="320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321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Useful for e.g. CI/CD: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322" name="Up-to-date CMake"/>
          <p:cNvSpPr txBox="1"/>
          <p:nvPr/>
        </p:nvSpPr>
        <p:spPr>
          <a:xfrm>
            <a:off x="19853936" y="1796780"/>
            <a:ext cx="4046946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Up-to-date CMake</a:t>
            </a:r>
          </a:p>
        </p:txBody>
      </p:sp>
      <p:pic>
        <p:nvPicPr>
          <p:cNvPr id="323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48850" y="1250950"/>
            <a:ext cx="9766300" cy="11214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Make V2 stage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stage5</a:t>
            </a:r>
          </a:p>
        </p:txBody>
      </p:sp>
      <p:sp>
        <p:nvSpPr>
          <p:cNvPr id="326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327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Build config summary: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328" name="Up-to-date CMake"/>
          <p:cNvSpPr txBox="1"/>
          <p:nvPr/>
        </p:nvSpPr>
        <p:spPr>
          <a:xfrm>
            <a:off x="19853936" y="1796780"/>
            <a:ext cx="4046946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Up-to-date CMake</a:t>
            </a:r>
          </a:p>
        </p:txBody>
      </p:sp>
      <p:pic>
        <p:nvPicPr>
          <p:cNvPr id="329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rcRect l="0" t="34587" r="0" b="2371"/>
          <a:stretch>
            <a:fillRect/>
          </a:stretch>
        </p:blipFill>
        <p:spPr>
          <a:xfrm>
            <a:off x="7923481" y="4456297"/>
            <a:ext cx="12865101" cy="5388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Make V2 stage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stage5</a:t>
            </a:r>
          </a:p>
        </p:txBody>
      </p:sp>
      <p:sp>
        <p:nvSpPr>
          <p:cNvPr id="332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333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More on this next week: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334" name="Up-to-date CMake"/>
          <p:cNvSpPr txBox="1"/>
          <p:nvPr/>
        </p:nvSpPr>
        <p:spPr>
          <a:xfrm>
            <a:off x="19853936" y="1796780"/>
            <a:ext cx="4046946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Up-to-date CMake</a:t>
            </a:r>
          </a:p>
        </p:txBody>
      </p:sp>
      <p:pic>
        <p:nvPicPr>
          <p:cNvPr id="335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65611"/>
          <a:stretch>
            <a:fillRect/>
          </a:stretch>
        </p:blipFill>
        <p:spPr>
          <a:xfrm>
            <a:off x="7923481" y="4456297"/>
            <a:ext cx="12865101" cy="2939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Workshop Topics for Tod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Workshop Topics for Today</a:t>
            </a:r>
          </a:p>
        </p:txBody>
      </p:sp>
      <p:sp>
        <p:nvSpPr>
          <p:cNvPr id="338" name="- Overcoming the Build Nightmare…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- Overcoming the Build Nightmare</a:t>
            </a:r>
          </a:p>
          <a:p>
            <a:pPr>
              <a:lnSpc>
                <a:spcPct val="120000"/>
              </a:lnSpc>
            </a:pPr>
            <a:r>
              <a:t>- Cmake ins- and outs</a:t>
            </a:r>
          </a:p>
          <a:p>
            <a:pPr>
              <a:lnSpc>
                <a:spcPct val="120000"/>
              </a:lnSpc>
              <a:defRPr b="1"/>
            </a:pPr>
            <a:r>
              <a:t>- Cmake for Embedded targets</a:t>
            </a:r>
          </a:p>
          <a:p>
            <a:pPr>
              <a:lnSpc>
                <a:spcPct val="120000"/>
              </a:lnSpc>
            </a:pPr>
            <a:r>
              <a:t>- Alternatives to Make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Make V2 stage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stage6</a:t>
            </a:r>
          </a:p>
        </p:txBody>
      </p:sp>
      <p:sp>
        <p:nvSpPr>
          <p:cNvPr id="341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342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arm-toolchain.cmake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343" name="Embedded CMake"/>
          <p:cNvSpPr txBox="1"/>
          <p:nvPr/>
        </p:nvSpPr>
        <p:spPr>
          <a:xfrm>
            <a:off x="19853936" y="1796780"/>
            <a:ext cx="4101144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Embedded CMake</a:t>
            </a:r>
          </a:p>
        </p:txBody>
      </p:sp>
      <p:pic>
        <p:nvPicPr>
          <p:cNvPr id="344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75730" y="2356564"/>
            <a:ext cx="10401301" cy="1000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Example project for tod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project for today</a:t>
            </a:r>
          </a:p>
        </p:txBody>
      </p:sp>
      <p:sp>
        <p:nvSpPr>
          <p:cNvPr id="104" name="SHT45…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SHT45</a:t>
            </a:r>
          </a:p>
          <a:p>
            <a:pPr>
              <a:lnSpc>
                <a:spcPct val="120000"/>
              </a:lnSpc>
            </a:pPr>
            <a:r>
              <a:t>- Temperature</a:t>
            </a:r>
          </a:p>
          <a:p>
            <a:pPr>
              <a:lnSpc>
                <a:spcPct val="120000"/>
              </a:lnSpc>
            </a:pPr>
            <a:r>
              <a:t>- Humidity Sensor</a:t>
            </a:r>
          </a:p>
        </p:txBody>
      </p:sp>
      <p:pic>
        <p:nvPicPr>
          <p:cNvPr id="105" name="Afbeelding" descr="Afbeeldi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48671" y="3566470"/>
            <a:ext cx="7115972" cy="2957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5665-00.jpg" descr="5665-00.jpg"/>
          <p:cNvPicPr>
            <a:picLocks noChangeAspect="1"/>
          </p:cNvPicPr>
          <p:nvPr/>
        </p:nvPicPr>
        <p:blipFill>
          <a:blip r:embed="rId3">
            <a:extLst/>
          </a:blip>
          <a:srcRect l="22577" t="24350" r="24327" b="23657"/>
          <a:stretch>
            <a:fillRect/>
          </a:stretch>
        </p:blipFill>
        <p:spPr>
          <a:xfrm>
            <a:off x="9828642" y="7435028"/>
            <a:ext cx="3300017" cy="2425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5975" y="7"/>
                </a:moveTo>
                <a:cubicBezTo>
                  <a:pt x="5811" y="-49"/>
                  <a:pt x="5511" y="202"/>
                  <a:pt x="4486" y="1242"/>
                </a:cubicBezTo>
                <a:cubicBezTo>
                  <a:pt x="3920" y="1817"/>
                  <a:pt x="3401" y="2326"/>
                  <a:pt x="3333" y="2372"/>
                </a:cubicBezTo>
                <a:cubicBezTo>
                  <a:pt x="3218" y="2451"/>
                  <a:pt x="2561" y="3104"/>
                  <a:pt x="2442" y="3260"/>
                </a:cubicBezTo>
                <a:cubicBezTo>
                  <a:pt x="2378" y="3342"/>
                  <a:pt x="2369" y="4221"/>
                  <a:pt x="2431" y="4273"/>
                </a:cubicBezTo>
                <a:cubicBezTo>
                  <a:pt x="2455" y="4293"/>
                  <a:pt x="2476" y="4537"/>
                  <a:pt x="2476" y="4816"/>
                </a:cubicBezTo>
                <a:lnTo>
                  <a:pt x="2476" y="5322"/>
                </a:lnTo>
                <a:lnTo>
                  <a:pt x="2338" y="5417"/>
                </a:lnTo>
                <a:cubicBezTo>
                  <a:pt x="2263" y="5470"/>
                  <a:pt x="2113" y="5622"/>
                  <a:pt x="2003" y="5755"/>
                </a:cubicBezTo>
                <a:cubicBezTo>
                  <a:pt x="1893" y="5889"/>
                  <a:pt x="1712" y="6070"/>
                  <a:pt x="1603" y="6157"/>
                </a:cubicBezTo>
                <a:cubicBezTo>
                  <a:pt x="1493" y="6243"/>
                  <a:pt x="1264" y="6458"/>
                  <a:pt x="1091" y="6636"/>
                </a:cubicBezTo>
                <a:cubicBezTo>
                  <a:pt x="918" y="6813"/>
                  <a:pt x="719" y="6998"/>
                  <a:pt x="649" y="7047"/>
                </a:cubicBezTo>
                <a:cubicBezTo>
                  <a:pt x="426" y="7205"/>
                  <a:pt x="83" y="7773"/>
                  <a:pt x="83" y="7987"/>
                </a:cubicBezTo>
                <a:cubicBezTo>
                  <a:pt x="83" y="8051"/>
                  <a:pt x="65" y="8119"/>
                  <a:pt x="42" y="8139"/>
                </a:cubicBezTo>
                <a:cubicBezTo>
                  <a:pt x="18" y="8158"/>
                  <a:pt x="0" y="8274"/>
                  <a:pt x="0" y="8396"/>
                </a:cubicBezTo>
                <a:cubicBezTo>
                  <a:pt x="0" y="8517"/>
                  <a:pt x="18" y="8633"/>
                  <a:pt x="42" y="8653"/>
                </a:cubicBezTo>
                <a:cubicBezTo>
                  <a:pt x="65" y="8672"/>
                  <a:pt x="83" y="8947"/>
                  <a:pt x="83" y="9283"/>
                </a:cubicBezTo>
                <a:cubicBezTo>
                  <a:pt x="83" y="9869"/>
                  <a:pt x="87" y="9882"/>
                  <a:pt x="231" y="10173"/>
                </a:cubicBezTo>
                <a:cubicBezTo>
                  <a:pt x="312" y="10336"/>
                  <a:pt x="449" y="10543"/>
                  <a:pt x="535" y="10631"/>
                </a:cubicBezTo>
                <a:cubicBezTo>
                  <a:pt x="622" y="10719"/>
                  <a:pt x="786" y="10911"/>
                  <a:pt x="901" y="11060"/>
                </a:cubicBezTo>
                <a:cubicBezTo>
                  <a:pt x="1017" y="11210"/>
                  <a:pt x="1193" y="11406"/>
                  <a:pt x="1294" y="11497"/>
                </a:cubicBezTo>
                <a:cubicBezTo>
                  <a:pt x="1533" y="11713"/>
                  <a:pt x="1876" y="12004"/>
                  <a:pt x="2034" y="12124"/>
                </a:cubicBezTo>
                <a:cubicBezTo>
                  <a:pt x="2103" y="12176"/>
                  <a:pt x="2321" y="12379"/>
                  <a:pt x="2517" y="12574"/>
                </a:cubicBezTo>
                <a:cubicBezTo>
                  <a:pt x="2713" y="12770"/>
                  <a:pt x="2938" y="12973"/>
                  <a:pt x="3019" y="13028"/>
                </a:cubicBezTo>
                <a:cubicBezTo>
                  <a:pt x="3099" y="13084"/>
                  <a:pt x="3271" y="13238"/>
                  <a:pt x="3398" y="13370"/>
                </a:cubicBezTo>
                <a:cubicBezTo>
                  <a:pt x="3525" y="13501"/>
                  <a:pt x="3684" y="13648"/>
                  <a:pt x="3754" y="13697"/>
                </a:cubicBezTo>
                <a:cubicBezTo>
                  <a:pt x="3823" y="13746"/>
                  <a:pt x="4058" y="13965"/>
                  <a:pt x="4276" y="14186"/>
                </a:cubicBezTo>
                <a:cubicBezTo>
                  <a:pt x="4493" y="14408"/>
                  <a:pt x="4688" y="14591"/>
                  <a:pt x="4710" y="14591"/>
                </a:cubicBezTo>
                <a:cubicBezTo>
                  <a:pt x="4732" y="14591"/>
                  <a:pt x="4818" y="14668"/>
                  <a:pt x="4902" y="14764"/>
                </a:cubicBezTo>
                <a:cubicBezTo>
                  <a:pt x="5052" y="14936"/>
                  <a:pt x="5302" y="15177"/>
                  <a:pt x="5655" y="15485"/>
                </a:cubicBezTo>
                <a:cubicBezTo>
                  <a:pt x="5755" y="15572"/>
                  <a:pt x="6102" y="15908"/>
                  <a:pt x="6429" y="16232"/>
                </a:cubicBezTo>
                <a:cubicBezTo>
                  <a:pt x="6757" y="16556"/>
                  <a:pt x="7055" y="16834"/>
                  <a:pt x="7089" y="16851"/>
                </a:cubicBezTo>
                <a:cubicBezTo>
                  <a:pt x="7124" y="16869"/>
                  <a:pt x="7325" y="17057"/>
                  <a:pt x="7539" y="17270"/>
                </a:cubicBezTo>
                <a:cubicBezTo>
                  <a:pt x="7752" y="17484"/>
                  <a:pt x="7943" y="17661"/>
                  <a:pt x="7962" y="17661"/>
                </a:cubicBezTo>
                <a:cubicBezTo>
                  <a:pt x="7981" y="17661"/>
                  <a:pt x="8069" y="17749"/>
                  <a:pt x="8159" y="17858"/>
                </a:cubicBezTo>
                <a:cubicBezTo>
                  <a:pt x="8250" y="17968"/>
                  <a:pt x="8338" y="18059"/>
                  <a:pt x="8354" y="18059"/>
                </a:cubicBezTo>
                <a:cubicBezTo>
                  <a:pt x="8388" y="18059"/>
                  <a:pt x="8775" y="18405"/>
                  <a:pt x="8809" y="18467"/>
                </a:cubicBezTo>
                <a:cubicBezTo>
                  <a:pt x="8850" y="18540"/>
                  <a:pt x="9532" y="19196"/>
                  <a:pt x="9567" y="19196"/>
                </a:cubicBezTo>
                <a:cubicBezTo>
                  <a:pt x="9587" y="19196"/>
                  <a:pt x="9690" y="19284"/>
                  <a:pt x="9796" y="19393"/>
                </a:cubicBezTo>
                <a:cubicBezTo>
                  <a:pt x="9902" y="19502"/>
                  <a:pt x="10009" y="19594"/>
                  <a:pt x="10032" y="19594"/>
                </a:cubicBezTo>
                <a:cubicBezTo>
                  <a:pt x="10056" y="19594"/>
                  <a:pt x="10112" y="19656"/>
                  <a:pt x="10157" y="19734"/>
                </a:cubicBezTo>
                <a:cubicBezTo>
                  <a:pt x="10202" y="19813"/>
                  <a:pt x="10327" y="19946"/>
                  <a:pt x="10435" y="20030"/>
                </a:cubicBezTo>
                <a:cubicBezTo>
                  <a:pt x="10543" y="20115"/>
                  <a:pt x="10765" y="20316"/>
                  <a:pt x="10926" y="20477"/>
                </a:cubicBezTo>
                <a:cubicBezTo>
                  <a:pt x="11450" y="21001"/>
                  <a:pt x="12015" y="21350"/>
                  <a:pt x="12539" y="21466"/>
                </a:cubicBezTo>
                <a:cubicBezTo>
                  <a:pt x="12919" y="21551"/>
                  <a:pt x="13587" y="21511"/>
                  <a:pt x="13752" y="21396"/>
                </a:cubicBezTo>
                <a:cubicBezTo>
                  <a:pt x="13831" y="21341"/>
                  <a:pt x="13918" y="21297"/>
                  <a:pt x="13947" y="21297"/>
                </a:cubicBezTo>
                <a:cubicBezTo>
                  <a:pt x="13976" y="21297"/>
                  <a:pt x="14281" y="21005"/>
                  <a:pt x="14625" y="20650"/>
                </a:cubicBezTo>
                <a:cubicBezTo>
                  <a:pt x="14969" y="20294"/>
                  <a:pt x="15315" y="19961"/>
                  <a:pt x="15394" y="19907"/>
                </a:cubicBezTo>
                <a:cubicBezTo>
                  <a:pt x="15473" y="19853"/>
                  <a:pt x="15614" y="19711"/>
                  <a:pt x="15706" y="19594"/>
                </a:cubicBezTo>
                <a:cubicBezTo>
                  <a:pt x="15798" y="19476"/>
                  <a:pt x="15939" y="19332"/>
                  <a:pt x="16020" y="19273"/>
                </a:cubicBezTo>
                <a:cubicBezTo>
                  <a:pt x="16101" y="19214"/>
                  <a:pt x="16247" y="19070"/>
                  <a:pt x="16345" y="18953"/>
                </a:cubicBezTo>
                <a:cubicBezTo>
                  <a:pt x="16442" y="18836"/>
                  <a:pt x="16540" y="18738"/>
                  <a:pt x="16560" y="18738"/>
                </a:cubicBezTo>
                <a:cubicBezTo>
                  <a:pt x="16581" y="18738"/>
                  <a:pt x="16690" y="18625"/>
                  <a:pt x="16802" y="18485"/>
                </a:cubicBezTo>
                <a:cubicBezTo>
                  <a:pt x="16914" y="18344"/>
                  <a:pt x="17026" y="18228"/>
                  <a:pt x="17051" y="18228"/>
                </a:cubicBezTo>
                <a:cubicBezTo>
                  <a:pt x="17077" y="18227"/>
                  <a:pt x="17135" y="18174"/>
                  <a:pt x="17179" y="18108"/>
                </a:cubicBezTo>
                <a:cubicBezTo>
                  <a:pt x="17223" y="18042"/>
                  <a:pt x="17315" y="17948"/>
                  <a:pt x="17384" y="17900"/>
                </a:cubicBezTo>
                <a:cubicBezTo>
                  <a:pt x="17453" y="17852"/>
                  <a:pt x="17622" y="17693"/>
                  <a:pt x="17761" y="17545"/>
                </a:cubicBezTo>
                <a:cubicBezTo>
                  <a:pt x="17899" y="17397"/>
                  <a:pt x="18080" y="17231"/>
                  <a:pt x="18161" y="17175"/>
                </a:cubicBezTo>
                <a:cubicBezTo>
                  <a:pt x="18241" y="17119"/>
                  <a:pt x="18524" y="16852"/>
                  <a:pt x="18789" y="16580"/>
                </a:cubicBezTo>
                <a:cubicBezTo>
                  <a:pt x="19055" y="16309"/>
                  <a:pt x="19356" y="16039"/>
                  <a:pt x="19459" y="15982"/>
                </a:cubicBezTo>
                <a:cubicBezTo>
                  <a:pt x="19563" y="15924"/>
                  <a:pt x="19790" y="15748"/>
                  <a:pt x="19963" y="15591"/>
                </a:cubicBezTo>
                <a:cubicBezTo>
                  <a:pt x="20136" y="15434"/>
                  <a:pt x="20433" y="15167"/>
                  <a:pt x="20623" y="14996"/>
                </a:cubicBezTo>
                <a:cubicBezTo>
                  <a:pt x="20814" y="14825"/>
                  <a:pt x="20971" y="14666"/>
                  <a:pt x="20971" y="14641"/>
                </a:cubicBezTo>
                <a:cubicBezTo>
                  <a:pt x="20971" y="14615"/>
                  <a:pt x="21044" y="14544"/>
                  <a:pt x="21132" y="14482"/>
                </a:cubicBezTo>
                <a:cubicBezTo>
                  <a:pt x="21350" y="14332"/>
                  <a:pt x="21431" y="14143"/>
                  <a:pt x="21431" y="13799"/>
                </a:cubicBezTo>
                <a:cubicBezTo>
                  <a:pt x="21431" y="13644"/>
                  <a:pt x="21450" y="13502"/>
                  <a:pt x="21473" y="13482"/>
                </a:cubicBezTo>
                <a:cubicBezTo>
                  <a:pt x="21496" y="13463"/>
                  <a:pt x="21514" y="13210"/>
                  <a:pt x="21514" y="12916"/>
                </a:cubicBezTo>
                <a:cubicBezTo>
                  <a:pt x="21514" y="12622"/>
                  <a:pt x="21535" y="12365"/>
                  <a:pt x="21558" y="12345"/>
                </a:cubicBezTo>
                <a:cubicBezTo>
                  <a:pt x="21582" y="12326"/>
                  <a:pt x="21600" y="12122"/>
                  <a:pt x="21600" y="11891"/>
                </a:cubicBezTo>
                <a:cubicBezTo>
                  <a:pt x="21600" y="11661"/>
                  <a:pt x="21582" y="11456"/>
                  <a:pt x="21558" y="11437"/>
                </a:cubicBezTo>
                <a:cubicBezTo>
                  <a:pt x="21535" y="11418"/>
                  <a:pt x="21514" y="11337"/>
                  <a:pt x="21514" y="11261"/>
                </a:cubicBezTo>
                <a:cubicBezTo>
                  <a:pt x="21514" y="11185"/>
                  <a:pt x="21496" y="11124"/>
                  <a:pt x="21473" y="11124"/>
                </a:cubicBezTo>
                <a:cubicBezTo>
                  <a:pt x="21450" y="11124"/>
                  <a:pt x="21431" y="11098"/>
                  <a:pt x="21431" y="11068"/>
                </a:cubicBezTo>
                <a:cubicBezTo>
                  <a:pt x="21431" y="10914"/>
                  <a:pt x="20980" y="10312"/>
                  <a:pt x="20730" y="10131"/>
                </a:cubicBezTo>
                <a:cubicBezTo>
                  <a:pt x="20537" y="9992"/>
                  <a:pt x="20251" y="9733"/>
                  <a:pt x="19750" y="9251"/>
                </a:cubicBezTo>
                <a:cubicBezTo>
                  <a:pt x="19621" y="9127"/>
                  <a:pt x="19480" y="9006"/>
                  <a:pt x="19436" y="8984"/>
                </a:cubicBezTo>
                <a:cubicBezTo>
                  <a:pt x="19392" y="8961"/>
                  <a:pt x="19268" y="8852"/>
                  <a:pt x="19161" y="8741"/>
                </a:cubicBezTo>
                <a:cubicBezTo>
                  <a:pt x="18975" y="8548"/>
                  <a:pt x="18340" y="7976"/>
                  <a:pt x="18059" y="7748"/>
                </a:cubicBezTo>
                <a:cubicBezTo>
                  <a:pt x="17987" y="7690"/>
                  <a:pt x="17790" y="7504"/>
                  <a:pt x="17620" y="7336"/>
                </a:cubicBezTo>
                <a:cubicBezTo>
                  <a:pt x="17450" y="7168"/>
                  <a:pt x="17291" y="7033"/>
                  <a:pt x="17267" y="7033"/>
                </a:cubicBezTo>
                <a:cubicBezTo>
                  <a:pt x="17243" y="7033"/>
                  <a:pt x="17149" y="6949"/>
                  <a:pt x="17054" y="6847"/>
                </a:cubicBezTo>
                <a:cubicBezTo>
                  <a:pt x="16893" y="6672"/>
                  <a:pt x="16642" y="6438"/>
                  <a:pt x="16399" y="6238"/>
                </a:cubicBezTo>
                <a:cubicBezTo>
                  <a:pt x="16022" y="5926"/>
                  <a:pt x="15858" y="5780"/>
                  <a:pt x="15628" y="5548"/>
                </a:cubicBezTo>
                <a:cubicBezTo>
                  <a:pt x="15485" y="5404"/>
                  <a:pt x="15303" y="5241"/>
                  <a:pt x="15223" y="5185"/>
                </a:cubicBezTo>
                <a:cubicBezTo>
                  <a:pt x="15143" y="5130"/>
                  <a:pt x="15004" y="5003"/>
                  <a:pt x="14913" y="4907"/>
                </a:cubicBezTo>
                <a:cubicBezTo>
                  <a:pt x="14823" y="4811"/>
                  <a:pt x="14690" y="4689"/>
                  <a:pt x="14617" y="4636"/>
                </a:cubicBezTo>
                <a:cubicBezTo>
                  <a:pt x="14544" y="4583"/>
                  <a:pt x="14302" y="4368"/>
                  <a:pt x="14080" y="4154"/>
                </a:cubicBezTo>
                <a:cubicBezTo>
                  <a:pt x="13660" y="3749"/>
                  <a:pt x="13430" y="3541"/>
                  <a:pt x="13085" y="3253"/>
                </a:cubicBezTo>
                <a:cubicBezTo>
                  <a:pt x="12838" y="3047"/>
                  <a:pt x="12434" y="2680"/>
                  <a:pt x="12121" y="2380"/>
                </a:cubicBezTo>
                <a:cubicBezTo>
                  <a:pt x="11994" y="2258"/>
                  <a:pt x="11825" y="2114"/>
                  <a:pt x="11744" y="2059"/>
                </a:cubicBezTo>
                <a:cubicBezTo>
                  <a:pt x="11664" y="2004"/>
                  <a:pt x="11587" y="1940"/>
                  <a:pt x="11575" y="1918"/>
                </a:cubicBezTo>
                <a:cubicBezTo>
                  <a:pt x="11535" y="1845"/>
                  <a:pt x="11092" y="1422"/>
                  <a:pt x="10952" y="1323"/>
                </a:cubicBezTo>
                <a:cubicBezTo>
                  <a:pt x="10875" y="1269"/>
                  <a:pt x="10702" y="1119"/>
                  <a:pt x="10568" y="989"/>
                </a:cubicBezTo>
                <a:cubicBezTo>
                  <a:pt x="9853" y="298"/>
                  <a:pt x="9545" y="155"/>
                  <a:pt x="8767" y="155"/>
                </a:cubicBezTo>
                <a:cubicBezTo>
                  <a:pt x="8317" y="155"/>
                  <a:pt x="8197" y="173"/>
                  <a:pt x="8045" y="267"/>
                </a:cubicBezTo>
                <a:cubicBezTo>
                  <a:pt x="7833" y="399"/>
                  <a:pt x="7489" y="718"/>
                  <a:pt x="7339" y="922"/>
                </a:cubicBezTo>
                <a:cubicBezTo>
                  <a:pt x="7281" y="1001"/>
                  <a:pt x="7220" y="1063"/>
                  <a:pt x="7201" y="1063"/>
                </a:cubicBezTo>
                <a:cubicBezTo>
                  <a:pt x="7182" y="1063"/>
                  <a:pt x="7059" y="953"/>
                  <a:pt x="6928" y="817"/>
                </a:cubicBezTo>
                <a:cubicBezTo>
                  <a:pt x="6797" y="680"/>
                  <a:pt x="6649" y="552"/>
                  <a:pt x="6601" y="531"/>
                </a:cubicBezTo>
                <a:cubicBezTo>
                  <a:pt x="6553" y="511"/>
                  <a:pt x="6413" y="390"/>
                  <a:pt x="6289" y="264"/>
                </a:cubicBezTo>
                <a:cubicBezTo>
                  <a:pt x="6165" y="138"/>
                  <a:pt x="6022" y="23"/>
                  <a:pt x="5975" y="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7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Make V2 stage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stage6</a:t>
            </a:r>
          </a:p>
        </p:txBody>
      </p:sp>
      <p:sp>
        <p:nvSpPr>
          <p:cNvPr id="347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348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CMakeLists.txt for an </a:t>
            </a:r>
          </a:p>
          <a:p>
            <a:pPr>
              <a:lnSpc>
                <a:spcPct val="120000"/>
              </a:lnSpc>
            </a:pPr>
            <a:r>
              <a:t>embedded target: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349" name="Embedded CMake"/>
          <p:cNvSpPr txBox="1"/>
          <p:nvPr/>
        </p:nvSpPr>
        <p:spPr>
          <a:xfrm>
            <a:off x="19853936" y="1796780"/>
            <a:ext cx="4101144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Embedded CMake</a:t>
            </a:r>
          </a:p>
        </p:txBody>
      </p:sp>
      <p:pic>
        <p:nvPicPr>
          <p:cNvPr id="350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234"/>
          <a:stretch>
            <a:fillRect/>
          </a:stretch>
        </p:blipFill>
        <p:spPr>
          <a:xfrm>
            <a:off x="8575730" y="2356564"/>
            <a:ext cx="10401301" cy="9283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Make V2 stage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stage6</a:t>
            </a:r>
          </a:p>
        </p:txBody>
      </p:sp>
      <p:sp>
        <p:nvSpPr>
          <p:cNvPr id="353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354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CMakeLists.txt for an </a:t>
            </a:r>
          </a:p>
          <a:p>
            <a:pPr>
              <a:lnSpc>
                <a:spcPct val="120000"/>
              </a:lnSpc>
            </a:pPr>
            <a:r>
              <a:t>embedded target: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355" name="Embedded CMake"/>
          <p:cNvSpPr txBox="1"/>
          <p:nvPr/>
        </p:nvSpPr>
        <p:spPr>
          <a:xfrm>
            <a:off x="19853936" y="1796780"/>
            <a:ext cx="4101144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Embedded CMake</a:t>
            </a:r>
          </a:p>
        </p:txBody>
      </p:sp>
      <p:pic>
        <p:nvPicPr>
          <p:cNvPr id="356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75730" y="1041400"/>
            <a:ext cx="10401301" cy="1163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Make V2 stage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stage6</a:t>
            </a:r>
          </a:p>
        </p:txBody>
      </p:sp>
      <p:sp>
        <p:nvSpPr>
          <p:cNvPr id="359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360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CMakeLists.txt for an </a:t>
            </a:r>
          </a:p>
          <a:p>
            <a:pPr>
              <a:lnSpc>
                <a:spcPct val="120000"/>
              </a:lnSpc>
            </a:pPr>
            <a:r>
              <a:t>embedded target: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361" name="Embedded CMake"/>
          <p:cNvSpPr txBox="1"/>
          <p:nvPr/>
        </p:nvSpPr>
        <p:spPr>
          <a:xfrm>
            <a:off x="19853936" y="1796780"/>
            <a:ext cx="4101144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Embedded CMake</a:t>
            </a:r>
          </a:p>
        </p:txBody>
      </p:sp>
      <p:pic>
        <p:nvPicPr>
          <p:cNvPr id="362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75730" y="1480264"/>
            <a:ext cx="10401301" cy="11036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Make V2 stage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stage6</a:t>
            </a:r>
          </a:p>
        </p:txBody>
      </p:sp>
      <p:sp>
        <p:nvSpPr>
          <p:cNvPr id="365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366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CMakeLists.txt for an </a:t>
            </a:r>
          </a:p>
          <a:p>
            <a:pPr>
              <a:lnSpc>
                <a:spcPct val="120000"/>
              </a:lnSpc>
            </a:pPr>
            <a:r>
              <a:t>embedded target: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367" name="Embedded CMake"/>
          <p:cNvSpPr txBox="1"/>
          <p:nvPr/>
        </p:nvSpPr>
        <p:spPr>
          <a:xfrm>
            <a:off x="19853936" y="1796780"/>
            <a:ext cx="4101144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Embedded CMake</a:t>
            </a:r>
          </a:p>
        </p:txBody>
      </p:sp>
      <p:pic>
        <p:nvPicPr>
          <p:cNvPr id="368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43980" y="1739899"/>
            <a:ext cx="10464801" cy="1023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Make V2 stage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stage6</a:t>
            </a:r>
          </a:p>
        </p:txBody>
      </p:sp>
      <p:sp>
        <p:nvSpPr>
          <p:cNvPr id="371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372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CMakeLists.txt for an </a:t>
            </a:r>
          </a:p>
          <a:p>
            <a:pPr>
              <a:lnSpc>
                <a:spcPct val="120000"/>
              </a:lnSpc>
            </a:pPr>
            <a:r>
              <a:t>embedded target: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373" name="Embedded CMake"/>
          <p:cNvSpPr txBox="1"/>
          <p:nvPr/>
        </p:nvSpPr>
        <p:spPr>
          <a:xfrm>
            <a:off x="19853936" y="1796780"/>
            <a:ext cx="4101144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Embedded CMake</a:t>
            </a:r>
          </a:p>
        </p:txBody>
      </p:sp>
      <p:pic>
        <p:nvPicPr>
          <p:cNvPr id="374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43980" y="555539"/>
            <a:ext cx="10464801" cy="1214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Make V2 stage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CMake V2 stage6</a:t>
            </a:r>
          </a:p>
        </p:txBody>
      </p:sp>
      <p:sp>
        <p:nvSpPr>
          <p:cNvPr id="377" name="BiggerLibraryCMakeV2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BiggerLibraryCMakeV2</a:t>
            </a:r>
          </a:p>
        </p:txBody>
      </p:sp>
      <p:sp>
        <p:nvSpPr>
          <p:cNvPr id="378" name="BiggerLibraryCMakeV2:…"/>
          <p:cNvSpPr txBox="1"/>
          <p:nvPr>
            <p:ph type="body" idx="1"/>
          </p:nvPr>
        </p:nvSpPr>
        <p:spPr>
          <a:xfrm>
            <a:off x="1688592" y="3069576"/>
            <a:ext cx="21955758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1"/>
            </a:pPr>
            <a:r>
              <a:t>BiggerLibraryCMakeV2: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CMakeLists.txt for an </a:t>
            </a:r>
          </a:p>
          <a:p>
            <a:pPr>
              <a:lnSpc>
                <a:spcPct val="120000"/>
              </a:lnSpc>
            </a:pPr>
            <a:r>
              <a:t>embedded target: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</p:txBody>
      </p:sp>
      <p:sp>
        <p:nvSpPr>
          <p:cNvPr id="379" name="Embedded CMake"/>
          <p:cNvSpPr txBox="1"/>
          <p:nvPr/>
        </p:nvSpPr>
        <p:spPr>
          <a:xfrm>
            <a:off x="19853936" y="1796780"/>
            <a:ext cx="4101144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Embedded CMake</a:t>
            </a:r>
          </a:p>
        </p:txBody>
      </p:sp>
      <p:pic>
        <p:nvPicPr>
          <p:cNvPr id="380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43980" y="2482850"/>
            <a:ext cx="10464801" cy="875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Workshop Topics for Tod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Workshop Topics for Today</a:t>
            </a:r>
          </a:p>
        </p:txBody>
      </p:sp>
      <p:sp>
        <p:nvSpPr>
          <p:cNvPr id="383" name="- Overcoming the Build Nightmare…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- Overcoming the Build Nightmare</a:t>
            </a:r>
          </a:p>
          <a:p>
            <a:pPr>
              <a:lnSpc>
                <a:spcPct val="120000"/>
              </a:lnSpc>
            </a:pPr>
            <a:r>
              <a:t>- Cmake ins- and outs</a:t>
            </a:r>
          </a:p>
          <a:p>
            <a:pPr>
              <a:lnSpc>
                <a:spcPct val="120000"/>
              </a:lnSpc>
            </a:pPr>
            <a:r>
              <a:t>- Cmake for Embedded targets</a:t>
            </a:r>
          </a:p>
          <a:p>
            <a:pPr>
              <a:lnSpc>
                <a:spcPct val="120000"/>
              </a:lnSpc>
              <a:defRPr b="1"/>
            </a:pPr>
            <a:r>
              <a:t>- Alternative to Make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Alternative to Make: Ninj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Alternative to Make: Ninja</a:t>
            </a:r>
          </a:p>
        </p:txBody>
      </p:sp>
      <p:sp>
        <p:nvSpPr>
          <p:cNvPr id="386" name="Ninja is a build system (like Make) but designed to be fas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Ninja is a build system (like Make) but designed to be fast. </a:t>
            </a:r>
          </a:p>
          <a:p>
            <a:pPr>
              <a:lnSpc>
                <a:spcPct val="120000"/>
              </a:lnSpc>
            </a:pPr>
            <a:r>
              <a:t>CMake can generate Ninja build files instead of Makefiles.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Alternative to Make: Ninj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Alternative to Make: Ninja</a:t>
            </a:r>
          </a:p>
        </p:txBody>
      </p:sp>
      <p:sp>
        <p:nvSpPr>
          <p:cNvPr id="389" name="Ninja is a build system (like Make) but designed to be fas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Ninja is a build system (like Make) but designed to be fast. </a:t>
            </a:r>
          </a:p>
          <a:p>
            <a:pPr>
              <a:lnSpc>
                <a:spcPct val="120000"/>
              </a:lnSpc>
            </a:pPr>
            <a:r>
              <a:t>CMake can generate Ninja build files instead of Makefiles.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  <a:defRPr i="1"/>
            </a:pPr>
            <a:r>
              <a:t>cmake -B build_make time </a:t>
            </a:r>
            <a:br/>
            <a:r>
              <a:t>cmake --build build_make</a:t>
            </a:r>
          </a:p>
          <a:p>
            <a:pPr>
              <a:lnSpc>
                <a:spcPct val="120000"/>
              </a:lnSpc>
              <a:defRPr i="1"/>
            </a:pPr>
          </a:p>
          <a:p>
            <a:pPr>
              <a:lnSpc>
                <a:spcPct val="120000"/>
              </a:lnSpc>
              <a:defRPr i="1"/>
            </a:pPr>
          </a:p>
          <a:p>
            <a:pPr>
              <a:lnSpc>
                <a:spcPct val="120000"/>
              </a:lnSpc>
              <a:defRPr i="1"/>
            </a:pPr>
            <a:r>
              <a:t>cmake -B build_ninja -G Ninja time </a:t>
            </a:r>
          </a:p>
          <a:p>
            <a:pPr>
              <a:lnSpc>
                <a:spcPct val="120000"/>
              </a:lnSpc>
              <a:defRPr i="1"/>
            </a:pPr>
            <a:r>
              <a:t>cmake --build build_ninja</a:t>
            </a:r>
          </a:p>
        </p:txBody>
      </p:sp>
      <p:sp>
        <p:nvSpPr>
          <p:cNvPr id="390" name="Make: 2.3 seconds…"/>
          <p:cNvSpPr txBox="1"/>
          <p:nvPr/>
        </p:nvSpPr>
        <p:spPr>
          <a:xfrm>
            <a:off x="11199905" y="6113853"/>
            <a:ext cx="10352333" cy="5760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Make: 2.3 seconds</a:t>
            </a:r>
          </a:p>
          <a:p>
            <a:pPr>
              <a:lnSpc>
                <a:spcPct val="120000"/>
              </a:lnSpc>
              <a:spcBef>
                <a:spcPts val="1000"/>
              </a:spcBef>
              <a:defRPr sz="38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120000"/>
              </a:lnSpc>
              <a:spcBef>
                <a:spcPts val="1000"/>
              </a:spcBef>
              <a:defRPr sz="38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120000"/>
              </a:lnSpc>
              <a:spcBef>
                <a:spcPts val="1000"/>
              </a:spcBef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Ninja: 0.8 seconds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Alternative to Make: Ninj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Alternative to Make: Ninja</a:t>
            </a:r>
          </a:p>
        </p:txBody>
      </p:sp>
      <p:sp>
        <p:nvSpPr>
          <p:cNvPr id="393" name="Why Ninja is Faster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Why Ninja is Faster:</a:t>
            </a:r>
          </a:p>
          <a:p>
            <a:pPr>
              <a:lnSpc>
                <a:spcPct val="120000"/>
              </a:lnSpc>
            </a:pPr>
            <a:r>
              <a:t>No shell overhead - Make spawns shells, Ninja doesn't</a:t>
            </a:r>
          </a:p>
          <a:p>
            <a:pPr>
              <a:lnSpc>
                <a:spcPct val="120000"/>
              </a:lnSpc>
            </a:pPr>
            <a:r>
              <a:t>Parallel by default - Ninja automatically uses all cores</a:t>
            </a:r>
          </a:p>
          <a:p>
            <a:pPr>
              <a:lnSpc>
                <a:spcPct val="120000"/>
              </a:lnSpc>
            </a:pPr>
            <a:r>
              <a:t>Minimal features - Ninja only builds, Make has a lot of often not used features</a:t>
            </a:r>
          </a:p>
          <a:p>
            <a:pPr>
              <a:lnSpc>
                <a:spcPct val="120000"/>
              </a:lnSpc>
            </a:pPr>
            <a:r>
              <a:t>Better dependency tracking - Rebuilds only what's needed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Embedded projects with 100+ files compile in seconds, not minutes</a:t>
            </a:r>
          </a:p>
          <a:p>
            <a:pPr>
              <a:lnSpc>
                <a:spcPct val="120000"/>
              </a:lnSpc>
            </a:pPr>
            <a:r>
              <a:t>Faster iteration = more learning</a:t>
            </a:r>
          </a:p>
          <a:p>
            <a:pPr>
              <a:lnSpc>
                <a:spcPct val="120000"/>
              </a:lnSpc>
            </a:pPr>
            <a:r>
              <a:t>Industry uses Ninja (Google Chrome, Android, LLVM)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ragmatic start - Stepping ston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Pragmatic start - Stepping stone 1</a:t>
            </a:r>
          </a:p>
        </p:txBody>
      </p:sp>
      <p:sp>
        <p:nvSpPr>
          <p:cNvPr id="110" name="Wijzig tekst: klik 2x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</a:p>
        </p:txBody>
      </p:sp>
      <p:pic>
        <p:nvPicPr>
          <p:cNvPr id="111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7220" y="3111600"/>
            <a:ext cx="10998201" cy="66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impleProject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SimpleProject</a:t>
            </a:r>
          </a:p>
        </p:txBody>
      </p:sp>
      <p:sp>
        <p:nvSpPr>
          <p:cNvPr id="113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Alternative to Make: Ninja and oth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Alternative to Make: Ninja and others</a:t>
            </a:r>
          </a:p>
        </p:txBody>
      </p:sp>
      <p:sp>
        <p:nvSpPr>
          <p:cNvPr id="396" name="For your embedded system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For your embedded systems:</a:t>
            </a:r>
          </a:p>
          <a:p>
            <a:pPr>
              <a:lnSpc>
                <a:spcPct val="120000"/>
              </a:lnSpc>
            </a:pPr>
            <a:r>
              <a:t>- Ninja - Fast, simple, used by modern CMake</a:t>
            </a:r>
          </a:p>
          <a:p>
            <a:pPr>
              <a:lnSpc>
                <a:spcPct val="120000"/>
              </a:lnSpc>
            </a:pPr>
            <a:r>
              <a:t>- Meson - Great cross-compilation support</a:t>
            </a:r>
          </a:p>
          <a:p>
            <a:pPr>
              <a:lnSpc>
                <a:spcPct val="120000"/>
              </a:lnSpc>
            </a:pPr>
            <a:r>
              <a:t>- Bazel - If working with larger embedded projects</a:t>
            </a:r>
          </a:p>
          <a:p>
            <a:pPr>
              <a:lnSpc>
                <a:spcPct val="120000"/>
              </a:lnSpc>
            </a:pPr>
            <a:r>
              <a:t>- SCons/Waf - Common in embedded open source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  <a:defRPr b="1"/>
            </a:pPr>
            <a:r>
              <a:t>The trend is toward:</a:t>
            </a:r>
          </a:p>
          <a:p>
            <a:pPr>
              <a:lnSpc>
                <a:spcPct val="120000"/>
              </a:lnSpc>
            </a:pPr>
            <a:r>
              <a:t>- Faster incremental builds (Ninja, tup)</a:t>
            </a:r>
          </a:p>
          <a:p>
            <a:pPr>
              <a:lnSpc>
                <a:spcPct val="120000"/>
              </a:lnSpc>
            </a:pPr>
            <a:r>
              <a:t>- Better dependency tracking (Bazel, Buck2)</a:t>
            </a:r>
          </a:p>
          <a:p>
            <a:pPr>
              <a:lnSpc>
                <a:spcPct val="120000"/>
              </a:lnSpc>
            </a:pPr>
            <a:r>
              <a:t>- Cross-platform support (Meson, CMake+generators)</a:t>
            </a:r>
          </a:p>
          <a:p>
            <a:pPr>
              <a:lnSpc>
                <a:spcPct val="120000"/>
              </a:lnSpc>
            </a:pPr>
            <a:r>
              <a:t>- Reproducible builds (Bazel, Nix-based systems)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That’s all…</a:t>
            </a:r>
          </a:p>
          <a:p>
            <a:pPr/>
          </a:p>
          <a:p>
            <a:pPr/>
            <a:r>
              <a:t>Any questions?</a:t>
            </a:r>
          </a:p>
        </p:txBody>
      </p:sp>
      <p:sp>
        <p:nvSpPr>
          <p:cNvPr id="399" name="Tijdelijke aanduiding voor tekst 2"/>
          <p:cNvSpPr txBox="1"/>
          <p:nvPr>
            <p:ph type="body" sz="quarter" idx="1"/>
          </p:nvPr>
        </p:nvSpPr>
        <p:spPr>
          <a:xfrm>
            <a:off x="7416848" y="10488638"/>
            <a:ext cx="9550301" cy="191062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ragmatic start - Stepping ston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Pragmatic start - Stepping stone 1</a:t>
            </a:r>
          </a:p>
        </p:txBody>
      </p:sp>
      <p:sp>
        <p:nvSpPr>
          <p:cNvPr id="116" name="Compile and test: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Compile and test:</a:t>
            </a:r>
          </a:p>
        </p:txBody>
      </p:sp>
      <p:pic>
        <p:nvPicPr>
          <p:cNvPr id="117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7220" y="3111600"/>
            <a:ext cx="10998201" cy="66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7220" y="11188439"/>
            <a:ext cx="10998201" cy="736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impleProject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SimpleProject</a:t>
            </a:r>
          </a:p>
        </p:txBody>
      </p:sp>
      <p:sp>
        <p:nvSpPr>
          <p:cNvPr id="120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owards a library - Stepping ston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Towards a library - Stepping stone 2</a:t>
            </a:r>
          </a:p>
        </p:txBody>
      </p:sp>
      <p:sp>
        <p:nvSpPr>
          <p:cNvPr id="123" name="Compile and test: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Compile and test:</a:t>
            </a:r>
          </a:p>
        </p:txBody>
      </p:sp>
      <p:pic>
        <p:nvPicPr>
          <p:cNvPr id="124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7220" y="3111600"/>
            <a:ext cx="10998201" cy="66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impleLibrary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SimpleLibrary</a:t>
            </a:r>
          </a:p>
        </p:txBody>
      </p:sp>
      <p:sp>
        <p:nvSpPr>
          <p:cNvPr id="126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owards a library - Stepping ston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Towards a library - Stepping stone 2</a:t>
            </a:r>
          </a:p>
        </p:txBody>
      </p:sp>
      <p:sp>
        <p:nvSpPr>
          <p:cNvPr id="129" name="Compile and test: (Whoops…)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Compile and test: (Whoops…)</a:t>
            </a:r>
          </a:p>
        </p:txBody>
      </p:sp>
      <p:pic>
        <p:nvPicPr>
          <p:cNvPr id="130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7220" y="3111600"/>
            <a:ext cx="10998201" cy="66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impleLibrary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SimpleLibrary</a:t>
            </a:r>
          </a:p>
        </p:txBody>
      </p:sp>
      <p:pic>
        <p:nvPicPr>
          <p:cNvPr id="132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0592" y="10879532"/>
            <a:ext cx="72644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owards a library - Stepping ston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Towards a library - Stepping stone 2</a:t>
            </a:r>
          </a:p>
        </p:txBody>
      </p:sp>
      <p:sp>
        <p:nvSpPr>
          <p:cNvPr id="136" name="Compile and test: (Pfwiew, we got away for now… )"/>
          <p:cNvSpPr txBox="1"/>
          <p:nvPr>
            <p:ph type="body" idx="1"/>
          </p:nvPr>
        </p:nvSpPr>
        <p:spPr>
          <a:xfrm>
            <a:off x="1688592" y="3069576"/>
            <a:ext cx="21824355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Compile and test: (Pfwiew, we got away for now… )</a:t>
            </a:r>
          </a:p>
        </p:txBody>
      </p:sp>
      <p:pic>
        <p:nvPicPr>
          <p:cNvPr id="137" name="geplakte-film.png" descr="geplakte-fil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7220" y="3111600"/>
            <a:ext cx="10998201" cy="66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impleLibrary"/>
          <p:cNvSpPr txBox="1"/>
          <p:nvPr/>
        </p:nvSpPr>
        <p:spPr>
          <a:xfrm>
            <a:off x="8678185" y="12696137"/>
            <a:ext cx="3982869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/>
            </a:lvl1pPr>
          </a:lstStyle>
          <a:p>
            <a:pPr/>
            <a:r>
              <a:t>SimpleLibrary</a:t>
            </a:r>
          </a:p>
        </p:txBody>
      </p:sp>
      <p:pic>
        <p:nvPicPr>
          <p:cNvPr id="139" name="geplakte-film.png" descr="geplakte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0592" y="10714432"/>
            <a:ext cx="7264401" cy="170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Build Nightmare"/>
          <p:cNvSpPr txBox="1"/>
          <p:nvPr/>
        </p:nvSpPr>
        <p:spPr>
          <a:xfrm>
            <a:off x="20361936" y="1796780"/>
            <a:ext cx="353748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Kantoorthema">
  <a:themeElements>
    <a:clrScheme name="Kantoorthem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Kantoorthema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Kantoorthema">
  <a:themeElements>
    <a:clrScheme name="Kantoorthem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Kantoorthema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